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8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912" y="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601204-3E91-4B6B-918D-4A47837D4B26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6DCAA645-D1AE-4CC7-86BA-6D9DE65B08DB}">
      <dgm:prSet/>
      <dgm:spPr/>
      <dgm:t>
        <a:bodyPr/>
        <a:lstStyle/>
        <a:p>
          <a:r>
            <a:rPr lang="en-US"/>
            <a:t>Dříve známé jako Google Data Studio – rebrandováno v roce 2022, stále zdarma.</a:t>
          </a:r>
        </a:p>
      </dgm:t>
    </dgm:pt>
    <dgm:pt modelId="{9A462EA9-415D-4946-867A-15F82A448F53}" type="parTrans" cxnId="{15BB81B6-70B2-4D18-BF79-B75939FE925A}">
      <dgm:prSet/>
      <dgm:spPr/>
      <dgm:t>
        <a:bodyPr/>
        <a:lstStyle/>
        <a:p>
          <a:endParaRPr lang="en-US"/>
        </a:p>
      </dgm:t>
    </dgm:pt>
    <dgm:pt modelId="{B8F26B39-DADF-469E-B111-07BEA8ADC44B}" type="sibTrans" cxnId="{15BB81B6-70B2-4D18-BF79-B75939FE925A}">
      <dgm:prSet/>
      <dgm:spPr/>
      <dgm:t>
        <a:bodyPr/>
        <a:lstStyle/>
        <a:p>
          <a:endParaRPr lang="en-US"/>
        </a:p>
      </dgm:t>
    </dgm:pt>
    <dgm:pt modelId="{0A349D7F-B502-4FB7-91A2-DA5EF0D28649}">
      <dgm:prSet/>
      <dgm:spPr/>
      <dgm:t>
        <a:bodyPr/>
        <a:lstStyle/>
        <a:p>
          <a:r>
            <a:rPr lang="en-US"/>
            <a:t>Nástroj pro vizualizaci dat – funguje online, stačí Google účet.</a:t>
          </a:r>
        </a:p>
      </dgm:t>
    </dgm:pt>
    <dgm:pt modelId="{C7765F27-42A1-4AB4-99B1-4D578E888767}" type="parTrans" cxnId="{EDE84FD5-F2C4-4ABD-8907-BDB3E38A1598}">
      <dgm:prSet/>
      <dgm:spPr/>
      <dgm:t>
        <a:bodyPr/>
        <a:lstStyle/>
        <a:p>
          <a:endParaRPr lang="en-US"/>
        </a:p>
      </dgm:t>
    </dgm:pt>
    <dgm:pt modelId="{5098063E-9AE1-4FDA-B634-025EC5E8D575}" type="sibTrans" cxnId="{EDE84FD5-F2C4-4ABD-8907-BDB3E38A1598}">
      <dgm:prSet/>
      <dgm:spPr/>
      <dgm:t>
        <a:bodyPr/>
        <a:lstStyle/>
        <a:p>
          <a:endParaRPr lang="en-US"/>
        </a:p>
      </dgm:t>
    </dgm:pt>
    <dgm:pt modelId="{067DF1C1-C5FF-4A80-9022-12230ED26A3E}">
      <dgm:prSet/>
      <dgm:spPr/>
      <dgm:t>
        <a:bodyPr/>
        <a:lstStyle/>
        <a:p>
          <a:r>
            <a:rPr lang="en-US"/>
            <a:t>Vhodné pro začátečníky i pokročilé – intuitivní rozhraní i pokročilé funkce.</a:t>
          </a:r>
        </a:p>
      </dgm:t>
    </dgm:pt>
    <dgm:pt modelId="{C67DAB67-A520-4B17-8B05-5E25A2454E9E}" type="parTrans" cxnId="{63D1DCBA-6FE6-4DE5-A65F-0E5A7581479D}">
      <dgm:prSet/>
      <dgm:spPr/>
      <dgm:t>
        <a:bodyPr/>
        <a:lstStyle/>
        <a:p>
          <a:endParaRPr lang="en-US"/>
        </a:p>
      </dgm:t>
    </dgm:pt>
    <dgm:pt modelId="{D11A8C04-20AC-4C14-8994-9E6E90173E75}" type="sibTrans" cxnId="{63D1DCBA-6FE6-4DE5-A65F-0E5A7581479D}">
      <dgm:prSet/>
      <dgm:spPr/>
      <dgm:t>
        <a:bodyPr/>
        <a:lstStyle/>
        <a:p>
          <a:endParaRPr lang="en-US"/>
        </a:p>
      </dgm:t>
    </dgm:pt>
    <dgm:pt modelId="{36E494EB-55DA-4BE4-91D6-FF6739A5D5CB}">
      <dgm:prSet/>
      <dgm:spPr/>
      <dgm:t>
        <a:bodyPr/>
        <a:lstStyle/>
        <a:p>
          <a:r>
            <a:rPr lang="en-US"/>
            <a:t>Pomáhá sledovat výkonnost webu a kampaní – přehledně a automaticky.</a:t>
          </a:r>
        </a:p>
      </dgm:t>
    </dgm:pt>
    <dgm:pt modelId="{7E8414F4-14B2-4948-87DC-F268EFD9A960}" type="parTrans" cxnId="{CB45FB12-0889-411B-A2FA-68BBFC9F7FF0}">
      <dgm:prSet/>
      <dgm:spPr/>
      <dgm:t>
        <a:bodyPr/>
        <a:lstStyle/>
        <a:p>
          <a:endParaRPr lang="en-US"/>
        </a:p>
      </dgm:t>
    </dgm:pt>
    <dgm:pt modelId="{708D60B2-85C6-4831-B722-F0353B41635E}" type="sibTrans" cxnId="{CB45FB12-0889-411B-A2FA-68BBFC9F7FF0}">
      <dgm:prSet/>
      <dgm:spPr/>
      <dgm:t>
        <a:bodyPr/>
        <a:lstStyle/>
        <a:p>
          <a:endParaRPr lang="en-US"/>
        </a:p>
      </dgm:t>
    </dgm:pt>
    <dgm:pt modelId="{65E75C0A-6C96-45EA-B374-36029927893B}" type="pres">
      <dgm:prSet presAssocID="{07601204-3E91-4B6B-918D-4A47837D4B26}" presName="diagram" presStyleCnt="0">
        <dgm:presLayoutVars>
          <dgm:dir/>
          <dgm:resizeHandles val="exact"/>
        </dgm:presLayoutVars>
      </dgm:prSet>
      <dgm:spPr/>
    </dgm:pt>
    <dgm:pt modelId="{8398E465-4782-4C6B-B66E-FF4275F1E426}" type="pres">
      <dgm:prSet presAssocID="{6DCAA645-D1AE-4CC7-86BA-6D9DE65B08DB}" presName="node" presStyleLbl="node1" presStyleIdx="0" presStyleCnt="4">
        <dgm:presLayoutVars>
          <dgm:bulletEnabled val="1"/>
        </dgm:presLayoutVars>
      </dgm:prSet>
      <dgm:spPr/>
    </dgm:pt>
    <dgm:pt modelId="{E7E8B8C0-5B93-4882-86BA-8E66575847EE}" type="pres">
      <dgm:prSet presAssocID="{B8F26B39-DADF-469E-B111-07BEA8ADC44B}" presName="sibTrans" presStyleCnt="0"/>
      <dgm:spPr/>
    </dgm:pt>
    <dgm:pt modelId="{AE4D8D65-5A50-4BF2-B51B-D9A286C4CF9A}" type="pres">
      <dgm:prSet presAssocID="{0A349D7F-B502-4FB7-91A2-DA5EF0D28649}" presName="node" presStyleLbl="node1" presStyleIdx="1" presStyleCnt="4">
        <dgm:presLayoutVars>
          <dgm:bulletEnabled val="1"/>
        </dgm:presLayoutVars>
      </dgm:prSet>
      <dgm:spPr/>
    </dgm:pt>
    <dgm:pt modelId="{A639A317-E76D-41D8-8806-1847721E2CB7}" type="pres">
      <dgm:prSet presAssocID="{5098063E-9AE1-4FDA-B634-025EC5E8D575}" presName="sibTrans" presStyleCnt="0"/>
      <dgm:spPr/>
    </dgm:pt>
    <dgm:pt modelId="{CE72E06A-38BD-4569-9BEC-21BE141EBB6A}" type="pres">
      <dgm:prSet presAssocID="{067DF1C1-C5FF-4A80-9022-12230ED26A3E}" presName="node" presStyleLbl="node1" presStyleIdx="2" presStyleCnt="4">
        <dgm:presLayoutVars>
          <dgm:bulletEnabled val="1"/>
        </dgm:presLayoutVars>
      </dgm:prSet>
      <dgm:spPr/>
    </dgm:pt>
    <dgm:pt modelId="{D5B14500-40CB-43D5-B3ED-60DFC0ABD7E8}" type="pres">
      <dgm:prSet presAssocID="{D11A8C04-20AC-4C14-8994-9E6E90173E75}" presName="sibTrans" presStyleCnt="0"/>
      <dgm:spPr/>
    </dgm:pt>
    <dgm:pt modelId="{AF1FFB0D-7E71-4519-BCAC-71D2DC8F27D9}" type="pres">
      <dgm:prSet presAssocID="{36E494EB-55DA-4BE4-91D6-FF6739A5D5CB}" presName="node" presStyleLbl="node1" presStyleIdx="3" presStyleCnt="4">
        <dgm:presLayoutVars>
          <dgm:bulletEnabled val="1"/>
        </dgm:presLayoutVars>
      </dgm:prSet>
      <dgm:spPr/>
    </dgm:pt>
  </dgm:ptLst>
  <dgm:cxnLst>
    <dgm:cxn modelId="{CB45FB12-0889-411B-A2FA-68BBFC9F7FF0}" srcId="{07601204-3E91-4B6B-918D-4A47837D4B26}" destId="{36E494EB-55DA-4BE4-91D6-FF6739A5D5CB}" srcOrd="3" destOrd="0" parTransId="{7E8414F4-14B2-4948-87DC-F268EFD9A960}" sibTransId="{708D60B2-85C6-4831-B722-F0353B41635E}"/>
    <dgm:cxn modelId="{81706B3C-6C4B-4C2A-98B0-95915227A750}" type="presOf" srcId="{07601204-3E91-4B6B-918D-4A47837D4B26}" destId="{65E75C0A-6C96-45EA-B374-36029927893B}" srcOrd="0" destOrd="0" presId="urn:microsoft.com/office/officeart/2005/8/layout/default"/>
    <dgm:cxn modelId="{769B8A3C-38F8-4187-BB09-5ED0DC1F8D35}" type="presOf" srcId="{0A349D7F-B502-4FB7-91A2-DA5EF0D28649}" destId="{AE4D8D65-5A50-4BF2-B51B-D9A286C4CF9A}" srcOrd="0" destOrd="0" presId="urn:microsoft.com/office/officeart/2005/8/layout/default"/>
    <dgm:cxn modelId="{15BB81B6-70B2-4D18-BF79-B75939FE925A}" srcId="{07601204-3E91-4B6B-918D-4A47837D4B26}" destId="{6DCAA645-D1AE-4CC7-86BA-6D9DE65B08DB}" srcOrd="0" destOrd="0" parTransId="{9A462EA9-415D-4946-867A-15F82A448F53}" sibTransId="{B8F26B39-DADF-469E-B111-07BEA8ADC44B}"/>
    <dgm:cxn modelId="{24358DB6-4544-4650-9B12-240E419D8C48}" type="presOf" srcId="{36E494EB-55DA-4BE4-91D6-FF6739A5D5CB}" destId="{AF1FFB0D-7E71-4519-BCAC-71D2DC8F27D9}" srcOrd="0" destOrd="0" presId="urn:microsoft.com/office/officeart/2005/8/layout/default"/>
    <dgm:cxn modelId="{63D1DCBA-6FE6-4DE5-A65F-0E5A7581479D}" srcId="{07601204-3E91-4B6B-918D-4A47837D4B26}" destId="{067DF1C1-C5FF-4A80-9022-12230ED26A3E}" srcOrd="2" destOrd="0" parTransId="{C67DAB67-A520-4B17-8B05-5E25A2454E9E}" sibTransId="{D11A8C04-20AC-4C14-8994-9E6E90173E75}"/>
    <dgm:cxn modelId="{EDE84FD5-F2C4-4ABD-8907-BDB3E38A1598}" srcId="{07601204-3E91-4B6B-918D-4A47837D4B26}" destId="{0A349D7F-B502-4FB7-91A2-DA5EF0D28649}" srcOrd="1" destOrd="0" parTransId="{C7765F27-42A1-4AB4-99B1-4D578E888767}" sibTransId="{5098063E-9AE1-4FDA-B634-025EC5E8D575}"/>
    <dgm:cxn modelId="{FB1202EF-D2C7-47AE-A81D-241BB556397C}" type="presOf" srcId="{067DF1C1-C5FF-4A80-9022-12230ED26A3E}" destId="{CE72E06A-38BD-4569-9BEC-21BE141EBB6A}" srcOrd="0" destOrd="0" presId="urn:microsoft.com/office/officeart/2005/8/layout/default"/>
    <dgm:cxn modelId="{C17455FF-27EB-41B2-9EFC-043859C26917}" type="presOf" srcId="{6DCAA645-D1AE-4CC7-86BA-6D9DE65B08DB}" destId="{8398E465-4782-4C6B-B66E-FF4275F1E426}" srcOrd="0" destOrd="0" presId="urn:microsoft.com/office/officeart/2005/8/layout/default"/>
    <dgm:cxn modelId="{5D574CB0-890D-42FB-9F9B-7B15A5555004}" type="presParOf" srcId="{65E75C0A-6C96-45EA-B374-36029927893B}" destId="{8398E465-4782-4C6B-B66E-FF4275F1E426}" srcOrd="0" destOrd="0" presId="urn:microsoft.com/office/officeart/2005/8/layout/default"/>
    <dgm:cxn modelId="{23381A3B-B55F-4F11-AC31-6B35FD6BF4EC}" type="presParOf" srcId="{65E75C0A-6C96-45EA-B374-36029927893B}" destId="{E7E8B8C0-5B93-4882-86BA-8E66575847EE}" srcOrd="1" destOrd="0" presId="urn:microsoft.com/office/officeart/2005/8/layout/default"/>
    <dgm:cxn modelId="{FE2BECE2-102C-4F15-8770-05BFE79FC085}" type="presParOf" srcId="{65E75C0A-6C96-45EA-B374-36029927893B}" destId="{AE4D8D65-5A50-4BF2-B51B-D9A286C4CF9A}" srcOrd="2" destOrd="0" presId="urn:microsoft.com/office/officeart/2005/8/layout/default"/>
    <dgm:cxn modelId="{0CBEBA17-817D-44FF-A849-AA7B4C0311CB}" type="presParOf" srcId="{65E75C0A-6C96-45EA-B374-36029927893B}" destId="{A639A317-E76D-41D8-8806-1847721E2CB7}" srcOrd="3" destOrd="0" presId="urn:microsoft.com/office/officeart/2005/8/layout/default"/>
    <dgm:cxn modelId="{02B04ACA-EB79-4B25-B04C-9629742A9ED5}" type="presParOf" srcId="{65E75C0A-6C96-45EA-B374-36029927893B}" destId="{CE72E06A-38BD-4569-9BEC-21BE141EBB6A}" srcOrd="4" destOrd="0" presId="urn:microsoft.com/office/officeart/2005/8/layout/default"/>
    <dgm:cxn modelId="{A3BDF3EC-BDB7-46DB-BC43-E67CE9DD2B3B}" type="presParOf" srcId="{65E75C0A-6C96-45EA-B374-36029927893B}" destId="{D5B14500-40CB-43D5-B3ED-60DFC0ABD7E8}" srcOrd="5" destOrd="0" presId="urn:microsoft.com/office/officeart/2005/8/layout/default"/>
    <dgm:cxn modelId="{35DBA624-149C-4A29-9FAA-C3FD00AB5154}" type="presParOf" srcId="{65E75C0A-6C96-45EA-B374-36029927893B}" destId="{AF1FFB0D-7E71-4519-BCAC-71D2DC8F27D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841B4B-CAF1-4DD6-9C88-89DB9C47EAF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E38218-3C9F-4B6D-81C3-37BAA6F8A35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Automatická aktualizace dat – bez nutnosti ruční aktualizace reportů.</a:t>
          </a:r>
        </a:p>
      </dgm:t>
    </dgm:pt>
    <dgm:pt modelId="{323BCEED-A890-4BA3-BDE7-D028D2DF8864}" type="parTrans" cxnId="{4BC9DA4F-F6E5-42D9-B484-9B0FCEF86F4C}">
      <dgm:prSet/>
      <dgm:spPr/>
      <dgm:t>
        <a:bodyPr/>
        <a:lstStyle/>
        <a:p>
          <a:endParaRPr lang="en-US"/>
        </a:p>
      </dgm:t>
    </dgm:pt>
    <dgm:pt modelId="{0F94C868-EBAE-41F5-8F8A-59948F9A5FC4}" type="sibTrans" cxnId="{4BC9DA4F-F6E5-42D9-B484-9B0FCEF86F4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E58F755-18B9-4C63-A7EC-581FA215159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Vizualizace usnadňují interpretaci – grafy místo tabulek.</a:t>
          </a:r>
        </a:p>
      </dgm:t>
    </dgm:pt>
    <dgm:pt modelId="{3A275ACB-B03D-4DC8-8BB1-209E72907484}" type="parTrans" cxnId="{2678CF13-5CDE-4BEB-91F1-223677915CDC}">
      <dgm:prSet/>
      <dgm:spPr/>
      <dgm:t>
        <a:bodyPr/>
        <a:lstStyle/>
        <a:p>
          <a:endParaRPr lang="en-US"/>
        </a:p>
      </dgm:t>
    </dgm:pt>
    <dgm:pt modelId="{738CF641-1B93-41EE-B1EF-09110C924794}" type="sibTrans" cxnId="{2678CF13-5CDE-4BEB-91F1-223677915CD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E5A0DD5-4E23-4FD1-B865-32AF19C41A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Ideální pro prezentace – snadné sdílení s klienty a týmem.</a:t>
          </a:r>
        </a:p>
      </dgm:t>
    </dgm:pt>
    <dgm:pt modelId="{1FE8030B-0082-46FA-B6B6-5A25EB792E58}" type="parTrans" cxnId="{A0DCFC60-F3C3-4AF7-B2B5-BC84CCCCD5E0}">
      <dgm:prSet/>
      <dgm:spPr/>
      <dgm:t>
        <a:bodyPr/>
        <a:lstStyle/>
        <a:p>
          <a:endParaRPr lang="en-US"/>
        </a:p>
      </dgm:t>
    </dgm:pt>
    <dgm:pt modelId="{110DE84D-8F75-4F14-8DD0-1377DE320B52}" type="sibTrans" cxnId="{A0DCFC60-F3C3-4AF7-B2B5-BC84CCCCD5E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D0A14BB-3531-4013-8E5C-8D4BD4F1CE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Méně ruční práce oproti Excelu – jeden report slouží dlouhodobě.</a:t>
          </a:r>
        </a:p>
      </dgm:t>
    </dgm:pt>
    <dgm:pt modelId="{DC03CE5E-C9FB-4699-8456-A8E2B05DC8A0}" type="parTrans" cxnId="{F6DB69E9-6D95-40ED-A122-39F11717E095}">
      <dgm:prSet/>
      <dgm:spPr/>
      <dgm:t>
        <a:bodyPr/>
        <a:lstStyle/>
        <a:p>
          <a:endParaRPr lang="en-US"/>
        </a:p>
      </dgm:t>
    </dgm:pt>
    <dgm:pt modelId="{5ECBD83D-8137-4769-BA2C-7304A8B7D4FB}" type="sibTrans" cxnId="{F6DB69E9-6D95-40ED-A122-39F11717E095}">
      <dgm:prSet/>
      <dgm:spPr/>
      <dgm:t>
        <a:bodyPr/>
        <a:lstStyle/>
        <a:p>
          <a:endParaRPr lang="en-US"/>
        </a:p>
      </dgm:t>
    </dgm:pt>
    <dgm:pt modelId="{AA93CAB5-AD95-47F0-96A4-990C20FF045E}" type="pres">
      <dgm:prSet presAssocID="{74841B4B-CAF1-4DD6-9C88-89DB9C47EAFB}" presName="root" presStyleCnt="0">
        <dgm:presLayoutVars>
          <dgm:dir/>
          <dgm:resizeHandles val="exact"/>
        </dgm:presLayoutVars>
      </dgm:prSet>
      <dgm:spPr/>
    </dgm:pt>
    <dgm:pt modelId="{C266BC7B-823F-46C4-BDF5-572EF1CA3C8D}" type="pres">
      <dgm:prSet presAssocID="{DCE38218-3C9F-4B6D-81C3-37BAA6F8A354}" presName="compNode" presStyleCnt="0"/>
      <dgm:spPr/>
    </dgm:pt>
    <dgm:pt modelId="{48FE7164-2258-4835-A5C7-568BBD433223}" type="pres">
      <dgm:prSet presAssocID="{DCE38218-3C9F-4B6D-81C3-37BAA6F8A354}" presName="bgRect" presStyleLbl="bgShp" presStyleIdx="0" presStyleCnt="4"/>
      <dgm:spPr/>
    </dgm:pt>
    <dgm:pt modelId="{D17D37C3-D5A4-4C43-BC79-71EC3139ED2A}" type="pres">
      <dgm:prSet presAssocID="{DCE38218-3C9F-4B6D-81C3-37BAA6F8A35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D872AE89-F51E-459E-B49C-F63E5797F417}" type="pres">
      <dgm:prSet presAssocID="{DCE38218-3C9F-4B6D-81C3-37BAA6F8A354}" presName="spaceRect" presStyleCnt="0"/>
      <dgm:spPr/>
    </dgm:pt>
    <dgm:pt modelId="{B2E21EC3-BBDE-4CEC-81BF-3D024E3903B1}" type="pres">
      <dgm:prSet presAssocID="{DCE38218-3C9F-4B6D-81C3-37BAA6F8A354}" presName="parTx" presStyleLbl="revTx" presStyleIdx="0" presStyleCnt="4">
        <dgm:presLayoutVars>
          <dgm:chMax val="0"/>
          <dgm:chPref val="0"/>
        </dgm:presLayoutVars>
      </dgm:prSet>
      <dgm:spPr/>
    </dgm:pt>
    <dgm:pt modelId="{4B01DAE3-91B8-457D-8498-2E5711F66747}" type="pres">
      <dgm:prSet presAssocID="{0F94C868-EBAE-41F5-8F8A-59948F9A5FC4}" presName="sibTrans" presStyleCnt="0"/>
      <dgm:spPr/>
    </dgm:pt>
    <dgm:pt modelId="{0E8EA0D3-0556-41B7-AEDA-3BBC524A7D63}" type="pres">
      <dgm:prSet presAssocID="{1E58F755-18B9-4C63-A7EC-581FA2151594}" presName="compNode" presStyleCnt="0"/>
      <dgm:spPr/>
    </dgm:pt>
    <dgm:pt modelId="{CEC95A84-5B73-4944-91F3-ABE65E83F2C6}" type="pres">
      <dgm:prSet presAssocID="{1E58F755-18B9-4C63-A7EC-581FA2151594}" presName="bgRect" presStyleLbl="bgShp" presStyleIdx="1" presStyleCnt="4"/>
      <dgm:spPr/>
    </dgm:pt>
    <dgm:pt modelId="{CDA60B33-A37F-4DA7-9CDF-0A0BAF4F266C}" type="pres">
      <dgm:prSet presAssocID="{1E58F755-18B9-4C63-A7EC-581FA215159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F20EBEA2-C7FC-4BDA-B267-65DD78AEC734}" type="pres">
      <dgm:prSet presAssocID="{1E58F755-18B9-4C63-A7EC-581FA2151594}" presName="spaceRect" presStyleCnt="0"/>
      <dgm:spPr/>
    </dgm:pt>
    <dgm:pt modelId="{DDDF15D3-5933-4328-840A-B9206BDD656A}" type="pres">
      <dgm:prSet presAssocID="{1E58F755-18B9-4C63-A7EC-581FA2151594}" presName="parTx" presStyleLbl="revTx" presStyleIdx="1" presStyleCnt="4">
        <dgm:presLayoutVars>
          <dgm:chMax val="0"/>
          <dgm:chPref val="0"/>
        </dgm:presLayoutVars>
      </dgm:prSet>
      <dgm:spPr/>
    </dgm:pt>
    <dgm:pt modelId="{EE9D5496-CA52-4071-89CD-522C46E02D13}" type="pres">
      <dgm:prSet presAssocID="{738CF641-1B93-41EE-B1EF-09110C924794}" presName="sibTrans" presStyleCnt="0"/>
      <dgm:spPr/>
    </dgm:pt>
    <dgm:pt modelId="{6B51740F-BBBD-4970-8327-72B5BF142CCC}" type="pres">
      <dgm:prSet presAssocID="{8E5A0DD5-4E23-4FD1-B865-32AF19C41A75}" presName="compNode" presStyleCnt="0"/>
      <dgm:spPr/>
    </dgm:pt>
    <dgm:pt modelId="{5FF155DA-1840-41F0-9FC5-E4720D98916C}" type="pres">
      <dgm:prSet presAssocID="{8E5A0DD5-4E23-4FD1-B865-32AF19C41A75}" presName="bgRect" presStyleLbl="bgShp" presStyleIdx="2" presStyleCnt="4"/>
      <dgm:spPr/>
    </dgm:pt>
    <dgm:pt modelId="{0A38654A-7797-42CA-8B5D-046F0ECAF05A}" type="pres">
      <dgm:prSet presAssocID="{8E5A0DD5-4E23-4FD1-B865-32AF19C41A7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vadlo"/>
        </a:ext>
      </dgm:extLst>
    </dgm:pt>
    <dgm:pt modelId="{E01FFB99-6A23-45F1-BE27-A2E6AE0C4772}" type="pres">
      <dgm:prSet presAssocID="{8E5A0DD5-4E23-4FD1-B865-32AF19C41A75}" presName="spaceRect" presStyleCnt="0"/>
      <dgm:spPr/>
    </dgm:pt>
    <dgm:pt modelId="{19068961-4275-4439-99EB-50CACEF2CEAF}" type="pres">
      <dgm:prSet presAssocID="{8E5A0DD5-4E23-4FD1-B865-32AF19C41A75}" presName="parTx" presStyleLbl="revTx" presStyleIdx="2" presStyleCnt="4">
        <dgm:presLayoutVars>
          <dgm:chMax val="0"/>
          <dgm:chPref val="0"/>
        </dgm:presLayoutVars>
      </dgm:prSet>
      <dgm:spPr/>
    </dgm:pt>
    <dgm:pt modelId="{F59E38EE-09B8-46CD-8964-9FFE16A4DAF0}" type="pres">
      <dgm:prSet presAssocID="{110DE84D-8F75-4F14-8DD0-1377DE320B52}" presName="sibTrans" presStyleCnt="0"/>
      <dgm:spPr/>
    </dgm:pt>
    <dgm:pt modelId="{724B1E9C-3CA8-4A58-8C5F-54C74DBA6CC4}" type="pres">
      <dgm:prSet presAssocID="{CD0A14BB-3531-4013-8E5C-8D4BD4F1CE47}" presName="compNode" presStyleCnt="0"/>
      <dgm:spPr/>
    </dgm:pt>
    <dgm:pt modelId="{63107D5B-C253-49A2-8031-433A97236CE1}" type="pres">
      <dgm:prSet presAssocID="{CD0A14BB-3531-4013-8E5C-8D4BD4F1CE47}" presName="bgRect" presStyleLbl="bgShp" presStyleIdx="3" presStyleCnt="4"/>
      <dgm:spPr/>
    </dgm:pt>
    <dgm:pt modelId="{6D69D09E-53AA-4999-BFF9-E4C716E2D1D6}" type="pres">
      <dgm:prSet presAssocID="{CD0A14BB-3531-4013-8E5C-8D4BD4F1CE4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F0D31804-F7E7-4FAE-87E9-A712A6108968}" type="pres">
      <dgm:prSet presAssocID="{CD0A14BB-3531-4013-8E5C-8D4BD4F1CE47}" presName="spaceRect" presStyleCnt="0"/>
      <dgm:spPr/>
    </dgm:pt>
    <dgm:pt modelId="{6A6C33C3-74E3-4310-9743-1A9CE4E54BD5}" type="pres">
      <dgm:prSet presAssocID="{CD0A14BB-3531-4013-8E5C-8D4BD4F1CE4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678CF13-5CDE-4BEB-91F1-223677915CDC}" srcId="{74841B4B-CAF1-4DD6-9C88-89DB9C47EAFB}" destId="{1E58F755-18B9-4C63-A7EC-581FA2151594}" srcOrd="1" destOrd="0" parTransId="{3A275ACB-B03D-4DC8-8BB1-209E72907484}" sibTransId="{738CF641-1B93-41EE-B1EF-09110C924794}"/>
    <dgm:cxn modelId="{51521330-DF9A-4CB8-80C2-978E48D0213B}" type="presOf" srcId="{8E5A0DD5-4E23-4FD1-B865-32AF19C41A75}" destId="{19068961-4275-4439-99EB-50CACEF2CEAF}" srcOrd="0" destOrd="0" presId="urn:microsoft.com/office/officeart/2018/2/layout/IconVerticalSolidList"/>
    <dgm:cxn modelId="{A0DCFC60-F3C3-4AF7-B2B5-BC84CCCCD5E0}" srcId="{74841B4B-CAF1-4DD6-9C88-89DB9C47EAFB}" destId="{8E5A0DD5-4E23-4FD1-B865-32AF19C41A75}" srcOrd="2" destOrd="0" parTransId="{1FE8030B-0082-46FA-B6B6-5A25EB792E58}" sibTransId="{110DE84D-8F75-4F14-8DD0-1377DE320B52}"/>
    <dgm:cxn modelId="{EE736945-2F0C-4269-96FD-247224EEEAD7}" type="presOf" srcId="{DCE38218-3C9F-4B6D-81C3-37BAA6F8A354}" destId="{B2E21EC3-BBDE-4CEC-81BF-3D024E3903B1}" srcOrd="0" destOrd="0" presId="urn:microsoft.com/office/officeart/2018/2/layout/IconVerticalSolidList"/>
    <dgm:cxn modelId="{4BC9DA4F-F6E5-42D9-B484-9B0FCEF86F4C}" srcId="{74841B4B-CAF1-4DD6-9C88-89DB9C47EAFB}" destId="{DCE38218-3C9F-4B6D-81C3-37BAA6F8A354}" srcOrd="0" destOrd="0" parTransId="{323BCEED-A890-4BA3-BDE7-D028D2DF8864}" sibTransId="{0F94C868-EBAE-41F5-8F8A-59948F9A5FC4}"/>
    <dgm:cxn modelId="{67ED4450-C1D8-4B74-8E77-1ABF47227376}" type="presOf" srcId="{CD0A14BB-3531-4013-8E5C-8D4BD4F1CE47}" destId="{6A6C33C3-74E3-4310-9743-1A9CE4E54BD5}" srcOrd="0" destOrd="0" presId="urn:microsoft.com/office/officeart/2018/2/layout/IconVerticalSolidList"/>
    <dgm:cxn modelId="{5339E878-0DF9-44C1-BA89-9F5509F7A796}" type="presOf" srcId="{74841B4B-CAF1-4DD6-9C88-89DB9C47EAFB}" destId="{AA93CAB5-AD95-47F0-96A4-990C20FF045E}" srcOrd="0" destOrd="0" presId="urn:microsoft.com/office/officeart/2018/2/layout/IconVerticalSolidList"/>
    <dgm:cxn modelId="{193F15A7-5EFF-4C7F-9E3D-535AC1271CA3}" type="presOf" srcId="{1E58F755-18B9-4C63-A7EC-581FA2151594}" destId="{DDDF15D3-5933-4328-840A-B9206BDD656A}" srcOrd="0" destOrd="0" presId="urn:microsoft.com/office/officeart/2018/2/layout/IconVerticalSolidList"/>
    <dgm:cxn modelId="{F6DB69E9-6D95-40ED-A122-39F11717E095}" srcId="{74841B4B-CAF1-4DD6-9C88-89DB9C47EAFB}" destId="{CD0A14BB-3531-4013-8E5C-8D4BD4F1CE47}" srcOrd="3" destOrd="0" parTransId="{DC03CE5E-C9FB-4699-8456-A8E2B05DC8A0}" sibTransId="{5ECBD83D-8137-4769-BA2C-7304A8B7D4FB}"/>
    <dgm:cxn modelId="{957160E1-A01A-4487-AD8E-F3E277394A28}" type="presParOf" srcId="{AA93CAB5-AD95-47F0-96A4-990C20FF045E}" destId="{C266BC7B-823F-46C4-BDF5-572EF1CA3C8D}" srcOrd="0" destOrd="0" presId="urn:microsoft.com/office/officeart/2018/2/layout/IconVerticalSolidList"/>
    <dgm:cxn modelId="{1C76D2FB-5C9B-47DB-AD49-BCE02C324E59}" type="presParOf" srcId="{C266BC7B-823F-46C4-BDF5-572EF1CA3C8D}" destId="{48FE7164-2258-4835-A5C7-568BBD433223}" srcOrd="0" destOrd="0" presId="urn:microsoft.com/office/officeart/2018/2/layout/IconVerticalSolidList"/>
    <dgm:cxn modelId="{701584B6-844C-4BA5-AE6B-82CA660179BA}" type="presParOf" srcId="{C266BC7B-823F-46C4-BDF5-572EF1CA3C8D}" destId="{D17D37C3-D5A4-4C43-BC79-71EC3139ED2A}" srcOrd="1" destOrd="0" presId="urn:microsoft.com/office/officeart/2018/2/layout/IconVerticalSolidList"/>
    <dgm:cxn modelId="{77B1A581-82B8-43E5-903D-F94FD21C3DF6}" type="presParOf" srcId="{C266BC7B-823F-46C4-BDF5-572EF1CA3C8D}" destId="{D872AE89-F51E-459E-B49C-F63E5797F417}" srcOrd="2" destOrd="0" presId="urn:microsoft.com/office/officeart/2018/2/layout/IconVerticalSolidList"/>
    <dgm:cxn modelId="{A1294F80-5301-4754-90C8-E061969268B9}" type="presParOf" srcId="{C266BC7B-823F-46C4-BDF5-572EF1CA3C8D}" destId="{B2E21EC3-BBDE-4CEC-81BF-3D024E3903B1}" srcOrd="3" destOrd="0" presId="urn:microsoft.com/office/officeart/2018/2/layout/IconVerticalSolidList"/>
    <dgm:cxn modelId="{932374FC-7FE2-4348-A47B-EACC8BFBA3D6}" type="presParOf" srcId="{AA93CAB5-AD95-47F0-96A4-990C20FF045E}" destId="{4B01DAE3-91B8-457D-8498-2E5711F66747}" srcOrd="1" destOrd="0" presId="urn:microsoft.com/office/officeart/2018/2/layout/IconVerticalSolidList"/>
    <dgm:cxn modelId="{F4E01CC5-1DC3-447A-8AC7-F04FEBB9A660}" type="presParOf" srcId="{AA93CAB5-AD95-47F0-96A4-990C20FF045E}" destId="{0E8EA0D3-0556-41B7-AEDA-3BBC524A7D63}" srcOrd="2" destOrd="0" presId="urn:microsoft.com/office/officeart/2018/2/layout/IconVerticalSolidList"/>
    <dgm:cxn modelId="{04658B7D-DEA2-4739-9B48-661242DD16B1}" type="presParOf" srcId="{0E8EA0D3-0556-41B7-AEDA-3BBC524A7D63}" destId="{CEC95A84-5B73-4944-91F3-ABE65E83F2C6}" srcOrd="0" destOrd="0" presId="urn:microsoft.com/office/officeart/2018/2/layout/IconVerticalSolidList"/>
    <dgm:cxn modelId="{C4DE8B18-9475-4198-873D-C648627B973B}" type="presParOf" srcId="{0E8EA0D3-0556-41B7-AEDA-3BBC524A7D63}" destId="{CDA60B33-A37F-4DA7-9CDF-0A0BAF4F266C}" srcOrd="1" destOrd="0" presId="urn:microsoft.com/office/officeart/2018/2/layout/IconVerticalSolidList"/>
    <dgm:cxn modelId="{465DC7AF-9955-4BC0-9DF2-72DDF68BE047}" type="presParOf" srcId="{0E8EA0D3-0556-41B7-AEDA-3BBC524A7D63}" destId="{F20EBEA2-C7FC-4BDA-B267-65DD78AEC734}" srcOrd="2" destOrd="0" presId="urn:microsoft.com/office/officeart/2018/2/layout/IconVerticalSolidList"/>
    <dgm:cxn modelId="{6CB9FD1C-08DA-4771-8BD8-9DC9EFC98B5A}" type="presParOf" srcId="{0E8EA0D3-0556-41B7-AEDA-3BBC524A7D63}" destId="{DDDF15D3-5933-4328-840A-B9206BDD656A}" srcOrd="3" destOrd="0" presId="urn:microsoft.com/office/officeart/2018/2/layout/IconVerticalSolidList"/>
    <dgm:cxn modelId="{2FDBA8E7-AE6E-4454-80AD-FCD88BE51693}" type="presParOf" srcId="{AA93CAB5-AD95-47F0-96A4-990C20FF045E}" destId="{EE9D5496-CA52-4071-89CD-522C46E02D13}" srcOrd="3" destOrd="0" presId="urn:microsoft.com/office/officeart/2018/2/layout/IconVerticalSolidList"/>
    <dgm:cxn modelId="{569F1610-CA39-49D7-902A-2265B05D29D3}" type="presParOf" srcId="{AA93CAB5-AD95-47F0-96A4-990C20FF045E}" destId="{6B51740F-BBBD-4970-8327-72B5BF142CCC}" srcOrd="4" destOrd="0" presId="urn:microsoft.com/office/officeart/2018/2/layout/IconVerticalSolidList"/>
    <dgm:cxn modelId="{1F49BE68-1BC9-4D10-8E5A-21CD9AC22EC4}" type="presParOf" srcId="{6B51740F-BBBD-4970-8327-72B5BF142CCC}" destId="{5FF155DA-1840-41F0-9FC5-E4720D98916C}" srcOrd="0" destOrd="0" presId="urn:microsoft.com/office/officeart/2018/2/layout/IconVerticalSolidList"/>
    <dgm:cxn modelId="{098463AE-9F70-4495-892B-00FB7BE9AE72}" type="presParOf" srcId="{6B51740F-BBBD-4970-8327-72B5BF142CCC}" destId="{0A38654A-7797-42CA-8B5D-046F0ECAF05A}" srcOrd="1" destOrd="0" presId="urn:microsoft.com/office/officeart/2018/2/layout/IconVerticalSolidList"/>
    <dgm:cxn modelId="{140D3018-DF53-4665-A3DB-7AA9AB182321}" type="presParOf" srcId="{6B51740F-BBBD-4970-8327-72B5BF142CCC}" destId="{E01FFB99-6A23-45F1-BE27-A2E6AE0C4772}" srcOrd="2" destOrd="0" presId="urn:microsoft.com/office/officeart/2018/2/layout/IconVerticalSolidList"/>
    <dgm:cxn modelId="{D7312255-B08C-439C-845C-77132EF266DB}" type="presParOf" srcId="{6B51740F-BBBD-4970-8327-72B5BF142CCC}" destId="{19068961-4275-4439-99EB-50CACEF2CEAF}" srcOrd="3" destOrd="0" presId="urn:microsoft.com/office/officeart/2018/2/layout/IconVerticalSolidList"/>
    <dgm:cxn modelId="{688AE704-2E41-4FF2-A278-AF65983ABA24}" type="presParOf" srcId="{AA93CAB5-AD95-47F0-96A4-990C20FF045E}" destId="{F59E38EE-09B8-46CD-8964-9FFE16A4DAF0}" srcOrd="5" destOrd="0" presId="urn:microsoft.com/office/officeart/2018/2/layout/IconVerticalSolidList"/>
    <dgm:cxn modelId="{F9229077-6B25-4945-802E-F93F2BA65C83}" type="presParOf" srcId="{AA93CAB5-AD95-47F0-96A4-990C20FF045E}" destId="{724B1E9C-3CA8-4A58-8C5F-54C74DBA6CC4}" srcOrd="6" destOrd="0" presId="urn:microsoft.com/office/officeart/2018/2/layout/IconVerticalSolidList"/>
    <dgm:cxn modelId="{5DEBB41A-9878-4EDD-8E49-A4CDC682E7F4}" type="presParOf" srcId="{724B1E9C-3CA8-4A58-8C5F-54C74DBA6CC4}" destId="{63107D5B-C253-49A2-8031-433A97236CE1}" srcOrd="0" destOrd="0" presId="urn:microsoft.com/office/officeart/2018/2/layout/IconVerticalSolidList"/>
    <dgm:cxn modelId="{4268A521-705F-4611-9E5C-512FA4DB810A}" type="presParOf" srcId="{724B1E9C-3CA8-4A58-8C5F-54C74DBA6CC4}" destId="{6D69D09E-53AA-4999-BFF9-E4C716E2D1D6}" srcOrd="1" destOrd="0" presId="urn:microsoft.com/office/officeart/2018/2/layout/IconVerticalSolidList"/>
    <dgm:cxn modelId="{4601BDB8-CA3E-4ED3-B2C9-89861726EAE9}" type="presParOf" srcId="{724B1E9C-3CA8-4A58-8C5F-54C74DBA6CC4}" destId="{F0D31804-F7E7-4FAE-87E9-A712A6108968}" srcOrd="2" destOrd="0" presId="urn:microsoft.com/office/officeart/2018/2/layout/IconVerticalSolidList"/>
    <dgm:cxn modelId="{963589F2-5485-4724-9109-9980679C4BFC}" type="presParOf" srcId="{724B1E9C-3CA8-4A58-8C5F-54C74DBA6CC4}" destId="{6A6C33C3-74E3-4310-9743-1A9CE4E54BD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AFB151-88A4-492F-9AF9-C603ABF8A2E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2925FEF-3F34-4039-B2BE-7C05F4F70872}">
      <dgm:prSet/>
      <dgm:spPr/>
      <dgm:t>
        <a:bodyPr/>
        <a:lstStyle/>
        <a:p>
          <a:r>
            <a:rPr lang="en-US"/>
            <a:t>Vytvoření vlastního pole: Konverze / Návštěvy * 100.</a:t>
          </a:r>
        </a:p>
      </dgm:t>
    </dgm:pt>
    <dgm:pt modelId="{E528CAEA-F19C-4F60-8966-7E4939CCE640}" type="parTrans" cxnId="{E2D7566E-FCAC-4C04-A1E1-96EE06B4220B}">
      <dgm:prSet/>
      <dgm:spPr/>
      <dgm:t>
        <a:bodyPr/>
        <a:lstStyle/>
        <a:p>
          <a:endParaRPr lang="en-US"/>
        </a:p>
      </dgm:t>
    </dgm:pt>
    <dgm:pt modelId="{98130B95-9714-4BCC-A997-2A507BF80ABD}" type="sibTrans" cxnId="{E2D7566E-FCAC-4C04-A1E1-96EE06B4220B}">
      <dgm:prSet/>
      <dgm:spPr/>
      <dgm:t>
        <a:bodyPr/>
        <a:lstStyle/>
        <a:p>
          <a:endParaRPr lang="en-US"/>
        </a:p>
      </dgm:t>
    </dgm:pt>
    <dgm:pt modelId="{D24C1D4E-70EE-4D8F-95B1-73449E218A1E}">
      <dgm:prSet/>
      <dgm:spPr/>
      <dgm:t>
        <a:bodyPr/>
        <a:lstStyle/>
        <a:p>
          <a:r>
            <a:rPr lang="en-US"/>
            <a:t>Formátování na procenta pro lepší čitelnost.</a:t>
          </a:r>
        </a:p>
      </dgm:t>
    </dgm:pt>
    <dgm:pt modelId="{354B545A-4583-4E6D-BB51-9556590426B6}" type="parTrans" cxnId="{270FA619-E8DF-40F0-A196-7F5636050C90}">
      <dgm:prSet/>
      <dgm:spPr/>
      <dgm:t>
        <a:bodyPr/>
        <a:lstStyle/>
        <a:p>
          <a:endParaRPr lang="en-US"/>
        </a:p>
      </dgm:t>
    </dgm:pt>
    <dgm:pt modelId="{06D90EFD-C69B-41F5-A14E-E646CB507EFA}" type="sibTrans" cxnId="{270FA619-E8DF-40F0-A196-7F5636050C90}">
      <dgm:prSet/>
      <dgm:spPr/>
      <dgm:t>
        <a:bodyPr/>
        <a:lstStyle/>
        <a:p>
          <a:endParaRPr lang="en-US"/>
        </a:p>
      </dgm:t>
    </dgm:pt>
    <dgm:pt modelId="{2BC43595-0999-4E69-AC25-F6C392A2872D}">
      <dgm:prSet/>
      <dgm:spPr/>
      <dgm:t>
        <a:bodyPr/>
        <a:lstStyle/>
        <a:p>
          <a:r>
            <a:rPr lang="en-US"/>
            <a:t>Důležitý ukazatel výkonnosti webu.</a:t>
          </a:r>
        </a:p>
      </dgm:t>
    </dgm:pt>
    <dgm:pt modelId="{3BB47A2C-C5E1-4640-B1D7-CB34186D1CF0}" type="parTrans" cxnId="{31F314F2-3692-46BA-851F-F495B05ADE35}">
      <dgm:prSet/>
      <dgm:spPr/>
      <dgm:t>
        <a:bodyPr/>
        <a:lstStyle/>
        <a:p>
          <a:endParaRPr lang="en-US"/>
        </a:p>
      </dgm:t>
    </dgm:pt>
    <dgm:pt modelId="{7C202952-F926-474F-950C-568A5D76929D}" type="sibTrans" cxnId="{31F314F2-3692-46BA-851F-F495B05ADE35}">
      <dgm:prSet/>
      <dgm:spPr/>
      <dgm:t>
        <a:bodyPr/>
        <a:lstStyle/>
        <a:p>
          <a:endParaRPr lang="en-US"/>
        </a:p>
      </dgm:t>
    </dgm:pt>
    <dgm:pt modelId="{947FECC5-C159-43D8-B0FD-D84332A223B3}" type="pres">
      <dgm:prSet presAssocID="{5AAFB151-88A4-492F-9AF9-C603ABF8A2E4}" presName="root" presStyleCnt="0">
        <dgm:presLayoutVars>
          <dgm:dir/>
          <dgm:resizeHandles val="exact"/>
        </dgm:presLayoutVars>
      </dgm:prSet>
      <dgm:spPr/>
    </dgm:pt>
    <dgm:pt modelId="{B81E9957-D075-4108-A6D1-30DBC677FC50}" type="pres">
      <dgm:prSet presAssocID="{52925FEF-3F34-4039-B2BE-7C05F4F70872}" presName="compNode" presStyleCnt="0"/>
      <dgm:spPr/>
    </dgm:pt>
    <dgm:pt modelId="{B2F5316E-AAAE-43A2-9940-4319F1488762}" type="pres">
      <dgm:prSet presAssocID="{52925FEF-3F34-4039-B2BE-7C05F4F70872}" presName="bgRect" presStyleLbl="bgShp" presStyleIdx="0" presStyleCnt="3"/>
      <dgm:spPr/>
    </dgm:pt>
    <dgm:pt modelId="{BB579B01-13FF-437D-9ED6-CDD07B6D9C1C}" type="pres">
      <dgm:prSet presAssocID="{52925FEF-3F34-4039-B2BE-7C05F4F7087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tr"/>
        </a:ext>
      </dgm:extLst>
    </dgm:pt>
    <dgm:pt modelId="{09357567-8CD9-4F10-B529-2AEDA9AA5E69}" type="pres">
      <dgm:prSet presAssocID="{52925FEF-3F34-4039-B2BE-7C05F4F70872}" presName="spaceRect" presStyleCnt="0"/>
      <dgm:spPr/>
    </dgm:pt>
    <dgm:pt modelId="{85551898-3082-472F-8B10-984C43485192}" type="pres">
      <dgm:prSet presAssocID="{52925FEF-3F34-4039-B2BE-7C05F4F70872}" presName="parTx" presStyleLbl="revTx" presStyleIdx="0" presStyleCnt="3">
        <dgm:presLayoutVars>
          <dgm:chMax val="0"/>
          <dgm:chPref val="0"/>
        </dgm:presLayoutVars>
      </dgm:prSet>
      <dgm:spPr/>
    </dgm:pt>
    <dgm:pt modelId="{56FF2AAD-888C-44F3-B240-1D002969CF27}" type="pres">
      <dgm:prSet presAssocID="{98130B95-9714-4BCC-A997-2A507BF80ABD}" presName="sibTrans" presStyleCnt="0"/>
      <dgm:spPr/>
    </dgm:pt>
    <dgm:pt modelId="{5A93716D-E442-4CA8-8F42-B6A6C99119B0}" type="pres">
      <dgm:prSet presAssocID="{D24C1D4E-70EE-4D8F-95B1-73449E218A1E}" presName="compNode" presStyleCnt="0"/>
      <dgm:spPr/>
    </dgm:pt>
    <dgm:pt modelId="{2CC3D3B6-DE07-4E81-B657-A910B3DD4A6C}" type="pres">
      <dgm:prSet presAssocID="{D24C1D4E-70EE-4D8F-95B1-73449E218A1E}" presName="bgRect" presStyleLbl="bgShp" presStyleIdx="1" presStyleCnt="3"/>
      <dgm:spPr/>
    </dgm:pt>
    <dgm:pt modelId="{7B9DB81F-9F68-4E79-A562-197DFF8F932D}" type="pres">
      <dgm:prSet presAssocID="{D24C1D4E-70EE-4D8F-95B1-73449E218A1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řičíst"/>
        </a:ext>
      </dgm:extLst>
    </dgm:pt>
    <dgm:pt modelId="{6174D7EC-B885-417F-ADE8-74F630F579BA}" type="pres">
      <dgm:prSet presAssocID="{D24C1D4E-70EE-4D8F-95B1-73449E218A1E}" presName="spaceRect" presStyleCnt="0"/>
      <dgm:spPr/>
    </dgm:pt>
    <dgm:pt modelId="{044451F8-974C-4B37-9580-507F8008ACFB}" type="pres">
      <dgm:prSet presAssocID="{D24C1D4E-70EE-4D8F-95B1-73449E218A1E}" presName="parTx" presStyleLbl="revTx" presStyleIdx="1" presStyleCnt="3">
        <dgm:presLayoutVars>
          <dgm:chMax val="0"/>
          <dgm:chPref val="0"/>
        </dgm:presLayoutVars>
      </dgm:prSet>
      <dgm:spPr/>
    </dgm:pt>
    <dgm:pt modelId="{4CF8637D-B878-4E5F-B249-8CAC5D284D29}" type="pres">
      <dgm:prSet presAssocID="{06D90EFD-C69B-41F5-A14E-E646CB507EFA}" presName="sibTrans" presStyleCnt="0"/>
      <dgm:spPr/>
    </dgm:pt>
    <dgm:pt modelId="{BA351C84-B60F-45E0-B3FE-48E9D9DE4651}" type="pres">
      <dgm:prSet presAssocID="{2BC43595-0999-4E69-AC25-F6C392A2872D}" presName="compNode" presStyleCnt="0"/>
      <dgm:spPr/>
    </dgm:pt>
    <dgm:pt modelId="{68DB526C-B352-4017-8BAA-4B60A5876926}" type="pres">
      <dgm:prSet presAssocID="{2BC43595-0999-4E69-AC25-F6C392A2872D}" presName="bgRect" presStyleLbl="bgShp" presStyleIdx="2" presStyleCnt="3"/>
      <dgm:spPr/>
    </dgm:pt>
    <dgm:pt modelId="{2A0875E6-271E-4630-AF12-000C9F5D2276}" type="pres">
      <dgm:prSet presAssocID="{2BC43595-0999-4E69-AC25-F6C392A2872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urzor"/>
        </a:ext>
      </dgm:extLst>
    </dgm:pt>
    <dgm:pt modelId="{8CBBC838-EEFC-43DA-8434-D644976F2BC7}" type="pres">
      <dgm:prSet presAssocID="{2BC43595-0999-4E69-AC25-F6C392A2872D}" presName="spaceRect" presStyleCnt="0"/>
      <dgm:spPr/>
    </dgm:pt>
    <dgm:pt modelId="{B2DFCAC4-6386-4E79-B8D6-11F6F1E163EE}" type="pres">
      <dgm:prSet presAssocID="{2BC43595-0999-4E69-AC25-F6C392A2872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DCCD40A-F1D8-45E1-A016-BEC775809AD2}" type="presOf" srcId="{52925FEF-3F34-4039-B2BE-7C05F4F70872}" destId="{85551898-3082-472F-8B10-984C43485192}" srcOrd="0" destOrd="0" presId="urn:microsoft.com/office/officeart/2018/2/layout/IconVerticalSolidList"/>
    <dgm:cxn modelId="{270FA619-E8DF-40F0-A196-7F5636050C90}" srcId="{5AAFB151-88A4-492F-9AF9-C603ABF8A2E4}" destId="{D24C1D4E-70EE-4D8F-95B1-73449E218A1E}" srcOrd="1" destOrd="0" parTransId="{354B545A-4583-4E6D-BB51-9556590426B6}" sibTransId="{06D90EFD-C69B-41F5-A14E-E646CB507EFA}"/>
    <dgm:cxn modelId="{6B6C9645-2A49-4B2E-B6CD-AB1926ADF182}" type="presOf" srcId="{5AAFB151-88A4-492F-9AF9-C603ABF8A2E4}" destId="{947FECC5-C159-43D8-B0FD-D84332A223B3}" srcOrd="0" destOrd="0" presId="urn:microsoft.com/office/officeart/2018/2/layout/IconVerticalSolidList"/>
    <dgm:cxn modelId="{E2D7566E-FCAC-4C04-A1E1-96EE06B4220B}" srcId="{5AAFB151-88A4-492F-9AF9-C603ABF8A2E4}" destId="{52925FEF-3F34-4039-B2BE-7C05F4F70872}" srcOrd="0" destOrd="0" parTransId="{E528CAEA-F19C-4F60-8966-7E4939CCE640}" sibTransId="{98130B95-9714-4BCC-A997-2A507BF80ABD}"/>
    <dgm:cxn modelId="{E9BAB188-24EC-458E-89E2-058071502DC5}" type="presOf" srcId="{2BC43595-0999-4E69-AC25-F6C392A2872D}" destId="{B2DFCAC4-6386-4E79-B8D6-11F6F1E163EE}" srcOrd="0" destOrd="0" presId="urn:microsoft.com/office/officeart/2018/2/layout/IconVerticalSolidList"/>
    <dgm:cxn modelId="{6AC219EE-614B-4B1F-9E7D-201ACDBF8171}" type="presOf" srcId="{D24C1D4E-70EE-4D8F-95B1-73449E218A1E}" destId="{044451F8-974C-4B37-9580-507F8008ACFB}" srcOrd="0" destOrd="0" presId="urn:microsoft.com/office/officeart/2018/2/layout/IconVerticalSolidList"/>
    <dgm:cxn modelId="{31F314F2-3692-46BA-851F-F495B05ADE35}" srcId="{5AAFB151-88A4-492F-9AF9-C603ABF8A2E4}" destId="{2BC43595-0999-4E69-AC25-F6C392A2872D}" srcOrd="2" destOrd="0" parTransId="{3BB47A2C-C5E1-4640-B1D7-CB34186D1CF0}" sibTransId="{7C202952-F926-474F-950C-568A5D76929D}"/>
    <dgm:cxn modelId="{9A178C1B-9600-4199-81DA-30791643AB3F}" type="presParOf" srcId="{947FECC5-C159-43D8-B0FD-D84332A223B3}" destId="{B81E9957-D075-4108-A6D1-30DBC677FC50}" srcOrd="0" destOrd="0" presId="urn:microsoft.com/office/officeart/2018/2/layout/IconVerticalSolidList"/>
    <dgm:cxn modelId="{18FFD02F-6EA9-4261-B2EB-33E45E93D232}" type="presParOf" srcId="{B81E9957-D075-4108-A6D1-30DBC677FC50}" destId="{B2F5316E-AAAE-43A2-9940-4319F1488762}" srcOrd="0" destOrd="0" presId="urn:microsoft.com/office/officeart/2018/2/layout/IconVerticalSolidList"/>
    <dgm:cxn modelId="{D65B20B0-4589-46E8-8379-AC6B62CD3FDD}" type="presParOf" srcId="{B81E9957-D075-4108-A6D1-30DBC677FC50}" destId="{BB579B01-13FF-437D-9ED6-CDD07B6D9C1C}" srcOrd="1" destOrd="0" presId="urn:microsoft.com/office/officeart/2018/2/layout/IconVerticalSolidList"/>
    <dgm:cxn modelId="{04033E3D-FA2B-48AC-BE0C-ADF3A6549F09}" type="presParOf" srcId="{B81E9957-D075-4108-A6D1-30DBC677FC50}" destId="{09357567-8CD9-4F10-B529-2AEDA9AA5E69}" srcOrd="2" destOrd="0" presId="urn:microsoft.com/office/officeart/2018/2/layout/IconVerticalSolidList"/>
    <dgm:cxn modelId="{39F8ABF2-C45C-4C92-9000-4AF039871B03}" type="presParOf" srcId="{B81E9957-D075-4108-A6D1-30DBC677FC50}" destId="{85551898-3082-472F-8B10-984C43485192}" srcOrd="3" destOrd="0" presId="urn:microsoft.com/office/officeart/2018/2/layout/IconVerticalSolidList"/>
    <dgm:cxn modelId="{67A5DF81-D266-458A-80DE-742A78F4C565}" type="presParOf" srcId="{947FECC5-C159-43D8-B0FD-D84332A223B3}" destId="{56FF2AAD-888C-44F3-B240-1D002969CF27}" srcOrd="1" destOrd="0" presId="urn:microsoft.com/office/officeart/2018/2/layout/IconVerticalSolidList"/>
    <dgm:cxn modelId="{144E1C03-DC28-413C-8E32-6629673C5983}" type="presParOf" srcId="{947FECC5-C159-43D8-B0FD-D84332A223B3}" destId="{5A93716D-E442-4CA8-8F42-B6A6C99119B0}" srcOrd="2" destOrd="0" presId="urn:microsoft.com/office/officeart/2018/2/layout/IconVerticalSolidList"/>
    <dgm:cxn modelId="{DCA9D0CE-CC7E-4BC0-9E05-B1F36E48120F}" type="presParOf" srcId="{5A93716D-E442-4CA8-8F42-B6A6C99119B0}" destId="{2CC3D3B6-DE07-4E81-B657-A910B3DD4A6C}" srcOrd="0" destOrd="0" presId="urn:microsoft.com/office/officeart/2018/2/layout/IconVerticalSolidList"/>
    <dgm:cxn modelId="{4992D196-9335-45D9-BD7A-789A5D530D37}" type="presParOf" srcId="{5A93716D-E442-4CA8-8F42-B6A6C99119B0}" destId="{7B9DB81F-9F68-4E79-A562-197DFF8F932D}" srcOrd="1" destOrd="0" presId="urn:microsoft.com/office/officeart/2018/2/layout/IconVerticalSolidList"/>
    <dgm:cxn modelId="{22AB3D49-DCEB-4984-8B84-8F143EF961C2}" type="presParOf" srcId="{5A93716D-E442-4CA8-8F42-B6A6C99119B0}" destId="{6174D7EC-B885-417F-ADE8-74F630F579BA}" srcOrd="2" destOrd="0" presId="urn:microsoft.com/office/officeart/2018/2/layout/IconVerticalSolidList"/>
    <dgm:cxn modelId="{32ABB68E-B836-4987-B274-3E4FCCB59D72}" type="presParOf" srcId="{5A93716D-E442-4CA8-8F42-B6A6C99119B0}" destId="{044451F8-974C-4B37-9580-507F8008ACFB}" srcOrd="3" destOrd="0" presId="urn:microsoft.com/office/officeart/2018/2/layout/IconVerticalSolidList"/>
    <dgm:cxn modelId="{C4AC5CE0-FDD4-4F8C-A32D-73445D42C97D}" type="presParOf" srcId="{947FECC5-C159-43D8-B0FD-D84332A223B3}" destId="{4CF8637D-B878-4E5F-B249-8CAC5D284D29}" srcOrd="3" destOrd="0" presId="urn:microsoft.com/office/officeart/2018/2/layout/IconVerticalSolidList"/>
    <dgm:cxn modelId="{FBF7E6C5-5BC6-43D7-8A69-CC4C31096870}" type="presParOf" srcId="{947FECC5-C159-43D8-B0FD-D84332A223B3}" destId="{BA351C84-B60F-45E0-B3FE-48E9D9DE4651}" srcOrd="4" destOrd="0" presId="urn:microsoft.com/office/officeart/2018/2/layout/IconVerticalSolidList"/>
    <dgm:cxn modelId="{4DE362B3-8C4A-4C79-837F-229DD067AC82}" type="presParOf" srcId="{BA351C84-B60F-45E0-B3FE-48E9D9DE4651}" destId="{68DB526C-B352-4017-8BAA-4B60A5876926}" srcOrd="0" destOrd="0" presId="urn:microsoft.com/office/officeart/2018/2/layout/IconVerticalSolidList"/>
    <dgm:cxn modelId="{7CB7C9D9-1A83-445F-9037-BC16EEF8F9E0}" type="presParOf" srcId="{BA351C84-B60F-45E0-B3FE-48E9D9DE4651}" destId="{2A0875E6-271E-4630-AF12-000C9F5D2276}" srcOrd="1" destOrd="0" presId="urn:microsoft.com/office/officeart/2018/2/layout/IconVerticalSolidList"/>
    <dgm:cxn modelId="{2D951B1A-D698-441D-ADAF-89D4BF6A577B}" type="presParOf" srcId="{BA351C84-B60F-45E0-B3FE-48E9D9DE4651}" destId="{8CBBC838-EEFC-43DA-8434-D644976F2BC7}" srcOrd="2" destOrd="0" presId="urn:microsoft.com/office/officeart/2018/2/layout/IconVerticalSolidList"/>
    <dgm:cxn modelId="{5378D10B-FFAD-46E3-A1B8-4C09B796596E}" type="presParOf" srcId="{BA351C84-B60F-45E0-B3FE-48E9D9DE4651}" destId="{B2DFCAC4-6386-4E79-B8D6-11F6F1E163E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A176F9-DCA2-48D8-94F7-4357F7A1527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43B9E81-D7FE-4014-8691-A0D5AE52B308}">
      <dgm:prSet/>
      <dgm:spPr/>
      <dgm:t>
        <a:bodyPr/>
        <a:lstStyle/>
        <a:p>
          <a:r>
            <a:rPr lang="en-US"/>
            <a:t>Rozbalovací filtr pro výběr marketingového kanálu.</a:t>
          </a:r>
        </a:p>
      </dgm:t>
    </dgm:pt>
    <dgm:pt modelId="{D16D552F-B1FB-4D3D-9005-1821F2FDC012}" type="parTrans" cxnId="{3F47F229-C52F-419A-B754-C608CD880F68}">
      <dgm:prSet/>
      <dgm:spPr/>
      <dgm:t>
        <a:bodyPr/>
        <a:lstStyle/>
        <a:p>
          <a:endParaRPr lang="en-US"/>
        </a:p>
      </dgm:t>
    </dgm:pt>
    <dgm:pt modelId="{34641496-6619-4E6C-A51C-4FB02CA54E11}" type="sibTrans" cxnId="{3F47F229-C52F-419A-B754-C608CD880F68}">
      <dgm:prSet/>
      <dgm:spPr/>
      <dgm:t>
        <a:bodyPr/>
        <a:lstStyle/>
        <a:p>
          <a:endParaRPr lang="en-US"/>
        </a:p>
      </dgm:t>
    </dgm:pt>
    <dgm:pt modelId="{DA140037-6487-44D3-99E4-4050E902AB67}">
      <dgm:prSet/>
      <dgm:spPr/>
      <dgm:t>
        <a:bodyPr/>
        <a:lstStyle/>
        <a:p>
          <a:r>
            <a:rPr lang="en-US"/>
            <a:t>Uživatel si zvolí např. pouze Organic nebo Paid Search.</a:t>
          </a:r>
        </a:p>
      </dgm:t>
    </dgm:pt>
    <dgm:pt modelId="{131C2C12-E517-4345-A934-D42E2322EBD9}" type="parTrans" cxnId="{FBA521C4-DBA9-4203-9DD7-5D1A88972650}">
      <dgm:prSet/>
      <dgm:spPr/>
      <dgm:t>
        <a:bodyPr/>
        <a:lstStyle/>
        <a:p>
          <a:endParaRPr lang="en-US"/>
        </a:p>
      </dgm:t>
    </dgm:pt>
    <dgm:pt modelId="{6989D23B-507E-4D19-A76A-0D71C2755822}" type="sibTrans" cxnId="{FBA521C4-DBA9-4203-9DD7-5D1A88972650}">
      <dgm:prSet/>
      <dgm:spPr/>
      <dgm:t>
        <a:bodyPr/>
        <a:lstStyle/>
        <a:p>
          <a:endParaRPr lang="en-US"/>
        </a:p>
      </dgm:t>
    </dgm:pt>
    <dgm:pt modelId="{B3BB028B-EF0D-4843-B0A3-6479E78DDC8A}">
      <dgm:prSet/>
      <dgm:spPr/>
      <dgm:t>
        <a:bodyPr/>
        <a:lstStyle/>
        <a:p>
          <a:r>
            <a:rPr lang="en-US"/>
            <a:t>Zvyšuje flexibilitu jednoho reportu bez duplikace.</a:t>
          </a:r>
        </a:p>
      </dgm:t>
    </dgm:pt>
    <dgm:pt modelId="{661F4094-4918-43A6-84E8-120A8919008F}" type="parTrans" cxnId="{65B8B620-BCFE-46EA-A1F9-28B8F5121F2C}">
      <dgm:prSet/>
      <dgm:spPr/>
      <dgm:t>
        <a:bodyPr/>
        <a:lstStyle/>
        <a:p>
          <a:endParaRPr lang="en-US"/>
        </a:p>
      </dgm:t>
    </dgm:pt>
    <dgm:pt modelId="{9E08F500-A861-4D04-AD74-B21AF7A6790A}" type="sibTrans" cxnId="{65B8B620-BCFE-46EA-A1F9-28B8F5121F2C}">
      <dgm:prSet/>
      <dgm:spPr/>
      <dgm:t>
        <a:bodyPr/>
        <a:lstStyle/>
        <a:p>
          <a:endParaRPr lang="en-US"/>
        </a:p>
      </dgm:t>
    </dgm:pt>
    <dgm:pt modelId="{4A301F31-5670-45C2-BD1C-A01272A422F5}" type="pres">
      <dgm:prSet presAssocID="{62A176F9-DCA2-48D8-94F7-4357F7A1527A}" presName="root" presStyleCnt="0">
        <dgm:presLayoutVars>
          <dgm:dir/>
          <dgm:resizeHandles val="exact"/>
        </dgm:presLayoutVars>
      </dgm:prSet>
      <dgm:spPr/>
    </dgm:pt>
    <dgm:pt modelId="{033661E2-8CF7-47F8-99D7-AE3844FAF7C0}" type="pres">
      <dgm:prSet presAssocID="{043B9E81-D7FE-4014-8691-A0D5AE52B308}" presName="compNode" presStyleCnt="0"/>
      <dgm:spPr/>
    </dgm:pt>
    <dgm:pt modelId="{7FF4A890-934C-4349-9DC7-AFA3D45F608D}" type="pres">
      <dgm:prSet presAssocID="{043B9E81-D7FE-4014-8691-A0D5AE52B308}" presName="bgRect" presStyleLbl="bgShp" presStyleIdx="0" presStyleCnt="3"/>
      <dgm:spPr/>
    </dgm:pt>
    <dgm:pt modelId="{D884074C-531D-4618-8E8B-545B14C36E3E}" type="pres">
      <dgm:prSet presAssocID="{043B9E81-D7FE-4014-8691-A0D5AE52B30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tr"/>
        </a:ext>
      </dgm:extLst>
    </dgm:pt>
    <dgm:pt modelId="{FAEEA46D-CA00-44F0-B020-6936A6110A08}" type="pres">
      <dgm:prSet presAssocID="{043B9E81-D7FE-4014-8691-A0D5AE52B308}" presName="spaceRect" presStyleCnt="0"/>
      <dgm:spPr/>
    </dgm:pt>
    <dgm:pt modelId="{1D7E2E79-1F2A-473C-9BB8-D836007674B4}" type="pres">
      <dgm:prSet presAssocID="{043B9E81-D7FE-4014-8691-A0D5AE52B308}" presName="parTx" presStyleLbl="revTx" presStyleIdx="0" presStyleCnt="3">
        <dgm:presLayoutVars>
          <dgm:chMax val="0"/>
          <dgm:chPref val="0"/>
        </dgm:presLayoutVars>
      </dgm:prSet>
      <dgm:spPr/>
    </dgm:pt>
    <dgm:pt modelId="{B1035620-08EE-4CD2-9FC2-AA80FEBEB6D1}" type="pres">
      <dgm:prSet presAssocID="{34641496-6619-4E6C-A51C-4FB02CA54E11}" presName="sibTrans" presStyleCnt="0"/>
      <dgm:spPr/>
    </dgm:pt>
    <dgm:pt modelId="{9C00749D-55A6-4A10-A947-FBE4FE7BD3C3}" type="pres">
      <dgm:prSet presAssocID="{DA140037-6487-44D3-99E4-4050E902AB67}" presName="compNode" presStyleCnt="0"/>
      <dgm:spPr/>
    </dgm:pt>
    <dgm:pt modelId="{CD9EEFDE-68DA-4020-A96D-F62A58217959}" type="pres">
      <dgm:prSet presAssocID="{DA140037-6487-44D3-99E4-4050E902AB67}" presName="bgRect" presStyleLbl="bgShp" presStyleIdx="1" presStyleCnt="3"/>
      <dgm:spPr/>
    </dgm:pt>
    <dgm:pt modelId="{468FE36A-A3D5-48ED-91EC-10366F6B2BD0}" type="pres">
      <dgm:prSet presAssocID="{DA140037-6487-44D3-99E4-4050E902AB6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E8FAD8EB-8E5C-4516-B0D2-4410E04EBC19}" type="pres">
      <dgm:prSet presAssocID="{DA140037-6487-44D3-99E4-4050E902AB67}" presName="spaceRect" presStyleCnt="0"/>
      <dgm:spPr/>
    </dgm:pt>
    <dgm:pt modelId="{92BA464B-7BD0-4DE6-8B81-A3E96606C57B}" type="pres">
      <dgm:prSet presAssocID="{DA140037-6487-44D3-99E4-4050E902AB67}" presName="parTx" presStyleLbl="revTx" presStyleIdx="1" presStyleCnt="3">
        <dgm:presLayoutVars>
          <dgm:chMax val="0"/>
          <dgm:chPref val="0"/>
        </dgm:presLayoutVars>
      </dgm:prSet>
      <dgm:spPr/>
    </dgm:pt>
    <dgm:pt modelId="{47223EC0-F04C-41E6-8DE7-DF5C6BE0F870}" type="pres">
      <dgm:prSet presAssocID="{6989D23B-507E-4D19-A76A-0D71C2755822}" presName="sibTrans" presStyleCnt="0"/>
      <dgm:spPr/>
    </dgm:pt>
    <dgm:pt modelId="{3FB1A495-BF83-4021-9118-EBB0F1DDC0C8}" type="pres">
      <dgm:prSet presAssocID="{B3BB028B-EF0D-4843-B0A3-6479E78DDC8A}" presName="compNode" presStyleCnt="0"/>
      <dgm:spPr/>
    </dgm:pt>
    <dgm:pt modelId="{CB07AD43-1753-4511-BF75-EA719DA4A7A3}" type="pres">
      <dgm:prSet presAssocID="{B3BB028B-EF0D-4843-B0A3-6479E78DDC8A}" presName="bgRect" presStyleLbl="bgShp" presStyleIdx="2" presStyleCnt="3"/>
      <dgm:spPr/>
    </dgm:pt>
    <dgm:pt modelId="{C626D9A7-E739-46B8-B3EF-5C867BEE8B9A}" type="pres">
      <dgm:prSet presAssocID="{B3BB028B-EF0D-4843-B0A3-6479E78DDC8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dy Builder"/>
        </a:ext>
      </dgm:extLst>
    </dgm:pt>
    <dgm:pt modelId="{EFD3FBAB-1F9C-4930-A5BC-4188945174EC}" type="pres">
      <dgm:prSet presAssocID="{B3BB028B-EF0D-4843-B0A3-6479E78DDC8A}" presName="spaceRect" presStyleCnt="0"/>
      <dgm:spPr/>
    </dgm:pt>
    <dgm:pt modelId="{B3A36ED1-CEF2-4E83-AB98-3D6A78EF2C49}" type="pres">
      <dgm:prSet presAssocID="{B3BB028B-EF0D-4843-B0A3-6479E78DDC8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5B8B620-BCFE-46EA-A1F9-28B8F5121F2C}" srcId="{62A176F9-DCA2-48D8-94F7-4357F7A1527A}" destId="{B3BB028B-EF0D-4843-B0A3-6479E78DDC8A}" srcOrd="2" destOrd="0" parTransId="{661F4094-4918-43A6-84E8-120A8919008F}" sibTransId="{9E08F500-A861-4D04-AD74-B21AF7A6790A}"/>
    <dgm:cxn modelId="{9D8F8E21-A44E-4D91-A937-EF1F10A85C66}" type="presOf" srcId="{DA140037-6487-44D3-99E4-4050E902AB67}" destId="{92BA464B-7BD0-4DE6-8B81-A3E96606C57B}" srcOrd="0" destOrd="0" presId="urn:microsoft.com/office/officeart/2018/2/layout/IconVerticalSolidList"/>
    <dgm:cxn modelId="{3F47F229-C52F-419A-B754-C608CD880F68}" srcId="{62A176F9-DCA2-48D8-94F7-4357F7A1527A}" destId="{043B9E81-D7FE-4014-8691-A0D5AE52B308}" srcOrd="0" destOrd="0" parTransId="{D16D552F-B1FB-4D3D-9005-1821F2FDC012}" sibTransId="{34641496-6619-4E6C-A51C-4FB02CA54E11}"/>
    <dgm:cxn modelId="{2F1A2E33-F21C-45CC-9215-0FA1B25E3C41}" type="presOf" srcId="{B3BB028B-EF0D-4843-B0A3-6479E78DDC8A}" destId="{B3A36ED1-CEF2-4E83-AB98-3D6A78EF2C49}" srcOrd="0" destOrd="0" presId="urn:microsoft.com/office/officeart/2018/2/layout/IconVerticalSolidList"/>
    <dgm:cxn modelId="{7F6C3576-A78B-47EC-9B3C-184A5FA532A5}" type="presOf" srcId="{043B9E81-D7FE-4014-8691-A0D5AE52B308}" destId="{1D7E2E79-1F2A-473C-9BB8-D836007674B4}" srcOrd="0" destOrd="0" presId="urn:microsoft.com/office/officeart/2018/2/layout/IconVerticalSolidList"/>
    <dgm:cxn modelId="{C8F501C4-0650-40BD-A064-1A64819DBAEB}" type="presOf" srcId="{62A176F9-DCA2-48D8-94F7-4357F7A1527A}" destId="{4A301F31-5670-45C2-BD1C-A01272A422F5}" srcOrd="0" destOrd="0" presId="urn:microsoft.com/office/officeart/2018/2/layout/IconVerticalSolidList"/>
    <dgm:cxn modelId="{FBA521C4-DBA9-4203-9DD7-5D1A88972650}" srcId="{62A176F9-DCA2-48D8-94F7-4357F7A1527A}" destId="{DA140037-6487-44D3-99E4-4050E902AB67}" srcOrd="1" destOrd="0" parTransId="{131C2C12-E517-4345-A934-D42E2322EBD9}" sibTransId="{6989D23B-507E-4D19-A76A-0D71C2755822}"/>
    <dgm:cxn modelId="{974993F6-C32D-4D0D-9FEC-F58210FD322C}" type="presParOf" srcId="{4A301F31-5670-45C2-BD1C-A01272A422F5}" destId="{033661E2-8CF7-47F8-99D7-AE3844FAF7C0}" srcOrd="0" destOrd="0" presId="urn:microsoft.com/office/officeart/2018/2/layout/IconVerticalSolidList"/>
    <dgm:cxn modelId="{33C6DA56-791F-4CB3-8FFC-787DF4C6292B}" type="presParOf" srcId="{033661E2-8CF7-47F8-99D7-AE3844FAF7C0}" destId="{7FF4A890-934C-4349-9DC7-AFA3D45F608D}" srcOrd="0" destOrd="0" presId="urn:microsoft.com/office/officeart/2018/2/layout/IconVerticalSolidList"/>
    <dgm:cxn modelId="{7485DECF-0DE2-403F-A58E-55C045B2B749}" type="presParOf" srcId="{033661E2-8CF7-47F8-99D7-AE3844FAF7C0}" destId="{D884074C-531D-4618-8E8B-545B14C36E3E}" srcOrd="1" destOrd="0" presId="urn:microsoft.com/office/officeart/2018/2/layout/IconVerticalSolidList"/>
    <dgm:cxn modelId="{1A1E2372-2E1E-4778-AACA-564EDE980DD8}" type="presParOf" srcId="{033661E2-8CF7-47F8-99D7-AE3844FAF7C0}" destId="{FAEEA46D-CA00-44F0-B020-6936A6110A08}" srcOrd="2" destOrd="0" presId="urn:microsoft.com/office/officeart/2018/2/layout/IconVerticalSolidList"/>
    <dgm:cxn modelId="{8C266594-EEE6-4496-934E-A5651BB47666}" type="presParOf" srcId="{033661E2-8CF7-47F8-99D7-AE3844FAF7C0}" destId="{1D7E2E79-1F2A-473C-9BB8-D836007674B4}" srcOrd="3" destOrd="0" presId="urn:microsoft.com/office/officeart/2018/2/layout/IconVerticalSolidList"/>
    <dgm:cxn modelId="{1F13532B-0625-4C21-9AA8-977ECBC83D6D}" type="presParOf" srcId="{4A301F31-5670-45C2-BD1C-A01272A422F5}" destId="{B1035620-08EE-4CD2-9FC2-AA80FEBEB6D1}" srcOrd="1" destOrd="0" presId="urn:microsoft.com/office/officeart/2018/2/layout/IconVerticalSolidList"/>
    <dgm:cxn modelId="{BA46700C-A52D-47AB-B42E-AC345CECE030}" type="presParOf" srcId="{4A301F31-5670-45C2-BD1C-A01272A422F5}" destId="{9C00749D-55A6-4A10-A947-FBE4FE7BD3C3}" srcOrd="2" destOrd="0" presId="urn:microsoft.com/office/officeart/2018/2/layout/IconVerticalSolidList"/>
    <dgm:cxn modelId="{A595663E-E5F9-4B06-954A-E28CAC49A865}" type="presParOf" srcId="{9C00749D-55A6-4A10-A947-FBE4FE7BD3C3}" destId="{CD9EEFDE-68DA-4020-A96D-F62A58217959}" srcOrd="0" destOrd="0" presId="urn:microsoft.com/office/officeart/2018/2/layout/IconVerticalSolidList"/>
    <dgm:cxn modelId="{B77E23A2-E999-4825-904D-254D4F0D7C4A}" type="presParOf" srcId="{9C00749D-55A6-4A10-A947-FBE4FE7BD3C3}" destId="{468FE36A-A3D5-48ED-91EC-10366F6B2BD0}" srcOrd="1" destOrd="0" presId="urn:microsoft.com/office/officeart/2018/2/layout/IconVerticalSolidList"/>
    <dgm:cxn modelId="{11401984-2034-4165-AFBF-1553AA17D61E}" type="presParOf" srcId="{9C00749D-55A6-4A10-A947-FBE4FE7BD3C3}" destId="{E8FAD8EB-8E5C-4516-B0D2-4410E04EBC19}" srcOrd="2" destOrd="0" presId="urn:microsoft.com/office/officeart/2018/2/layout/IconVerticalSolidList"/>
    <dgm:cxn modelId="{62D14146-7118-4A1B-960F-1A11DE516E45}" type="presParOf" srcId="{9C00749D-55A6-4A10-A947-FBE4FE7BD3C3}" destId="{92BA464B-7BD0-4DE6-8B81-A3E96606C57B}" srcOrd="3" destOrd="0" presId="urn:microsoft.com/office/officeart/2018/2/layout/IconVerticalSolidList"/>
    <dgm:cxn modelId="{9362C364-BAD0-489C-A01C-9AC0617E409E}" type="presParOf" srcId="{4A301F31-5670-45C2-BD1C-A01272A422F5}" destId="{47223EC0-F04C-41E6-8DE7-DF5C6BE0F870}" srcOrd="3" destOrd="0" presId="urn:microsoft.com/office/officeart/2018/2/layout/IconVerticalSolidList"/>
    <dgm:cxn modelId="{002DFE64-2FEE-4FA1-A1D8-8E209DE0C2D7}" type="presParOf" srcId="{4A301F31-5670-45C2-BD1C-A01272A422F5}" destId="{3FB1A495-BF83-4021-9118-EBB0F1DDC0C8}" srcOrd="4" destOrd="0" presId="urn:microsoft.com/office/officeart/2018/2/layout/IconVerticalSolidList"/>
    <dgm:cxn modelId="{AAC3D0E6-2851-4D1D-B278-CF14F1B19307}" type="presParOf" srcId="{3FB1A495-BF83-4021-9118-EBB0F1DDC0C8}" destId="{CB07AD43-1753-4511-BF75-EA719DA4A7A3}" srcOrd="0" destOrd="0" presId="urn:microsoft.com/office/officeart/2018/2/layout/IconVerticalSolidList"/>
    <dgm:cxn modelId="{4D68397F-C74F-49B0-84D4-A342B56F9DCF}" type="presParOf" srcId="{3FB1A495-BF83-4021-9118-EBB0F1DDC0C8}" destId="{C626D9A7-E739-46B8-B3EF-5C867BEE8B9A}" srcOrd="1" destOrd="0" presId="urn:microsoft.com/office/officeart/2018/2/layout/IconVerticalSolidList"/>
    <dgm:cxn modelId="{999C2B75-D160-4755-A1A9-3C2CA8571436}" type="presParOf" srcId="{3FB1A495-BF83-4021-9118-EBB0F1DDC0C8}" destId="{EFD3FBAB-1F9C-4930-A5BC-4188945174EC}" srcOrd="2" destOrd="0" presId="urn:microsoft.com/office/officeart/2018/2/layout/IconVerticalSolidList"/>
    <dgm:cxn modelId="{F2BCBF19-0026-4BCA-B663-D38172F10E06}" type="presParOf" srcId="{3FB1A495-BF83-4021-9118-EBB0F1DDC0C8}" destId="{B3A36ED1-CEF2-4E83-AB98-3D6A78EF2C4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8E465-4782-4C6B-B66E-FF4275F1E426}">
      <dsp:nvSpPr>
        <dsp:cNvPr id="0" name=""/>
        <dsp:cNvSpPr/>
      </dsp:nvSpPr>
      <dsp:spPr>
        <a:xfrm>
          <a:off x="422436" y="2117"/>
          <a:ext cx="2807466" cy="168447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Dříve známé jako Google Data Studio – rebrandováno v roce 2022, stále zdarma.</a:t>
          </a:r>
        </a:p>
      </dsp:txBody>
      <dsp:txXfrm>
        <a:off x="422436" y="2117"/>
        <a:ext cx="2807466" cy="1684479"/>
      </dsp:txXfrm>
    </dsp:sp>
    <dsp:sp modelId="{AE4D8D65-5A50-4BF2-B51B-D9A286C4CF9A}">
      <dsp:nvSpPr>
        <dsp:cNvPr id="0" name=""/>
        <dsp:cNvSpPr/>
      </dsp:nvSpPr>
      <dsp:spPr>
        <a:xfrm>
          <a:off x="3510649" y="2117"/>
          <a:ext cx="2807466" cy="168447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Nástroj pro vizualizaci dat – funguje online, stačí Google účet.</a:t>
          </a:r>
        </a:p>
      </dsp:txBody>
      <dsp:txXfrm>
        <a:off x="3510649" y="2117"/>
        <a:ext cx="2807466" cy="1684479"/>
      </dsp:txXfrm>
    </dsp:sp>
    <dsp:sp modelId="{CE72E06A-38BD-4569-9BEC-21BE141EBB6A}">
      <dsp:nvSpPr>
        <dsp:cNvPr id="0" name=""/>
        <dsp:cNvSpPr/>
      </dsp:nvSpPr>
      <dsp:spPr>
        <a:xfrm>
          <a:off x="422436" y="1967343"/>
          <a:ext cx="2807466" cy="168447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Vhodné pro začátečníky i pokročilé – intuitivní rozhraní i pokročilé funkce.</a:t>
          </a:r>
        </a:p>
      </dsp:txBody>
      <dsp:txXfrm>
        <a:off x="422436" y="1967343"/>
        <a:ext cx="2807466" cy="1684479"/>
      </dsp:txXfrm>
    </dsp:sp>
    <dsp:sp modelId="{AF1FFB0D-7E71-4519-BCAC-71D2DC8F27D9}">
      <dsp:nvSpPr>
        <dsp:cNvPr id="0" name=""/>
        <dsp:cNvSpPr/>
      </dsp:nvSpPr>
      <dsp:spPr>
        <a:xfrm>
          <a:off x="3510649" y="1967343"/>
          <a:ext cx="2807466" cy="168447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Pomáhá sledovat výkonnost webu a kampaní – přehledně a automaticky.</a:t>
          </a:r>
        </a:p>
      </dsp:txBody>
      <dsp:txXfrm>
        <a:off x="3510649" y="1967343"/>
        <a:ext cx="2807466" cy="16844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E7164-2258-4835-A5C7-568BBD433223}">
      <dsp:nvSpPr>
        <dsp:cNvPr id="0" name=""/>
        <dsp:cNvSpPr/>
      </dsp:nvSpPr>
      <dsp:spPr>
        <a:xfrm>
          <a:off x="0" y="1567"/>
          <a:ext cx="6591985" cy="7946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D37C3-D5A4-4C43-BC79-71EC3139ED2A}">
      <dsp:nvSpPr>
        <dsp:cNvPr id="0" name=""/>
        <dsp:cNvSpPr/>
      </dsp:nvSpPr>
      <dsp:spPr>
        <a:xfrm>
          <a:off x="240375" y="180359"/>
          <a:ext cx="437045" cy="4370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E21EC3-BBDE-4CEC-81BF-3D024E3903B1}">
      <dsp:nvSpPr>
        <dsp:cNvPr id="0" name=""/>
        <dsp:cNvSpPr/>
      </dsp:nvSpPr>
      <dsp:spPr>
        <a:xfrm>
          <a:off x="917796" y="1567"/>
          <a:ext cx="5674188" cy="794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98" tIns="84098" rIns="84098" bIns="8409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Automatická aktualizace dat – bez nutnosti ruční aktualizace reportů.</a:t>
          </a:r>
        </a:p>
      </dsp:txBody>
      <dsp:txXfrm>
        <a:off x="917796" y="1567"/>
        <a:ext cx="5674188" cy="794628"/>
      </dsp:txXfrm>
    </dsp:sp>
    <dsp:sp modelId="{CEC95A84-5B73-4944-91F3-ABE65E83F2C6}">
      <dsp:nvSpPr>
        <dsp:cNvPr id="0" name=""/>
        <dsp:cNvSpPr/>
      </dsp:nvSpPr>
      <dsp:spPr>
        <a:xfrm>
          <a:off x="0" y="994853"/>
          <a:ext cx="6591985" cy="7946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A60B33-A37F-4DA7-9CDF-0A0BAF4F266C}">
      <dsp:nvSpPr>
        <dsp:cNvPr id="0" name=""/>
        <dsp:cNvSpPr/>
      </dsp:nvSpPr>
      <dsp:spPr>
        <a:xfrm>
          <a:off x="240375" y="1173645"/>
          <a:ext cx="437045" cy="4370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F15D3-5933-4328-840A-B9206BDD656A}">
      <dsp:nvSpPr>
        <dsp:cNvPr id="0" name=""/>
        <dsp:cNvSpPr/>
      </dsp:nvSpPr>
      <dsp:spPr>
        <a:xfrm>
          <a:off x="917796" y="994853"/>
          <a:ext cx="5674188" cy="794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98" tIns="84098" rIns="84098" bIns="8409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Vizualizace usnadňují interpretaci – grafy místo tabulek.</a:t>
          </a:r>
        </a:p>
      </dsp:txBody>
      <dsp:txXfrm>
        <a:off x="917796" y="994853"/>
        <a:ext cx="5674188" cy="794628"/>
      </dsp:txXfrm>
    </dsp:sp>
    <dsp:sp modelId="{5FF155DA-1840-41F0-9FC5-E4720D98916C}">
      <dsp:nvSpPr>
        <dsp:cNvPr id="0" name=""/>
        <dsp:cNvSpPr/>
      </dsp:nvSpPr>
      <dsp:spPr>
        <a:xfrm>
          <a:off x="0" y="1988139"/>
          <a:ext cx="6591985" cy="7946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8654A-7797-42CA-8B5D-046F0ECAF05A}">
      <dsp:nvSpPr>
        <dsp:cNvPr id="0" name=""/>
        <dsp:cNvSpPr/>
      </dsp:nvSpPr>
      <dsp:spPr>
        <a:xfrm>
          <a:off x="240375" y="2166931"/>
          <a:ext cx="437045" cy="4370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68961-4275-4439-99EB-50CACEF2CEAF}">
      <dsp:nvSpPr>
        <dsp:cNvPr id="0" name=""/>
        <dsp:cNvSpPr/>
      </dsp:nvSpPr>
      <dsp:spPr>
        <a:xfrm>
          <a:off x="917796" y="1988139"/>
          <a:ext cx="5674188" cy="794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98" tIns="84098" rIns="84098" bIns="8409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Ideální pro prezentace – snadné sdílení s klienty a týmem.</a:t>
          </a:r>
        </a:p>
      </dsp:txBody>
      <dsp:txXfrm>
        <a:off x="917796" y="1988139"/>
        <a:ext cx="5674188" cy="794628"/>
      </dsp:txXfrm>
    </dsp:sp>
    <dsp:sp modelId="{63107D5B-C253-49A2-8031-433A97236CE1}">
      <dsp:nvSpPr>
        <dsp:cNvPr id="0" name=""/>
        <dsp:cNvSpPr/>
      </dsp:nvSpPr>
      <dsp:spPr>
        <a:xfrm>
          <a:off x="0" y="2981425"/>
          <a:ext cx="6591985" cy="7946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69D09E-53AA-4999-BFF9-E4C716E2D1D6}">
      <dsp:nvSpPr>
        <dsp:cNvPr id="0" name=""/>
        <dsp:cNvSpPr/>
      </dsp:nvSpPr>
      <dsp:spPr>
        <a:xfrm>
          <a:off x="240375" y="3160216"/>
          <a:ext cx="437045" cy="4370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6C33C3-74E3-4310-9743-1A9CE4E54BD5}">
      <dsp:nvSpPr>
        <dsp:cNvPr id="0" name=""/>
        <dsp:cNvSpPr/>
      </dsp:nvSpPr>
      <dsp:spPr>
        <a:xfrm>
          <a:off x="917796" y="2981425"/>
          <a:ext cx="5674188" cy="794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98" tIns="84098" rIns="84098" bIns="8409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Méně ruční práce oproti Excelu – jeden report slouží dlouhodobě.</a:t>
          </a:r>
        </a:p>
      </dsp:txBody>
      <dsp:txXfrm>
        <a:off x="917796" y="2981425"/>
        <a:ext cx="5674188" cy="7946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5316E-AAAE-43A2-9940-4319F1488762}">
      <dsp:nvSpPr>
        <dsp:cNvPr id="0" name=""/>
        <dsp:cNvSpPr/>
      </dsp:nvSpPr>
      <dsp:spPr>
        <a:xfrm>
          <a:off x="0" y="642"/>
          <a:ext cx="5124159" cy="15038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579B01-13FF-437D-9ED6-CDD07B6D9C1C}">
      <dsp:nvSpPr>
        <dsp:cNvPr id="0" name=""/>
        <dsp:cNvSpPr/>
      </dsp:nvSpPr>
      <dsp:spPr>
        <a:xfrm>
          <a:off x="454916" y="339010"/>
          <a:ext cx="827120" cy="8271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551898-3082-472F-8B10-984C43485192}">
      <dsp:nvSpPr>
        <dsp:cNvPr id="0" name=""/>
        <dsp:cNvSpPr/>
      </dsp:nvSpPr>
      <dsp:spPr>
        <a:xfrm>
          <a:off x="1736952" y="642"/>
          <a:ext cx="3387206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Vytvoření vlastního pole: Konverze / Návštěvy * 100.</a:t>
          </a:r>
        </a:p>
      </dsp:txBody>
      <dsp:txXfrm>
        <a:off x="1736952" y="642"/>
        <a:ext cx="3387206" cy="1503855"/>
      </dsp:txXfrm>
    </dsp:sp>
    <dsp:sp modelId="{2CC3D3B6-DE07-4E81-B657-A910B3DD4A6C}">
      <dsp:nvSpPr>
        <dsp:cNvPr id="0" name=""/>
        <dsp:cNvSpPr/>
      </dsp:nvSpPr>
      <dsp:spPr>
        <a:xfrm>
          <a:off x="0" y="1880461"/>
          <a:ext cx="5124159" cy="15038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DB81F-9F68-4E79-A562-197DFF8F932D}">
      <dsp:nvSpPr>
        <dsp:cNvPr id="0" name=""/>
        <dsp:cNvSpPr/>
      </dsp:nvSpPr>
      <dsp:spPr>
        <a:xfrm>
          <a:off x="454916" y="2218829"/>
          <a:ext cx="827120" cy="8271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451F8-974C-4B37-9580-507F8008ACFB}">
      <dsp:nvSpPr>
        <dsp:cNvPr id="0" name=""/>
        <dsp:cNvSpPr/>
      </dsp:nvSpPr>
      <dsp:spPr>
        <a:xfrm>
          <a:off x="1736952" y="1880461"/>
          <a:ext cx="3387206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Formátování na procenta pro lepší čitelnost.</a:t>
          </a:r>
        </a:p>
      </dsp:txBody>
      <dsp:txXfrm>
        <a:off x="1736952" y="1880461"/>
        <a:ext cx="3387206" cy="1503855"/>
      </dsp:txXfrm>
    </dsp:sp>
    <dsp:sp modelId="{68DB526C-B352-4017-8BAA-4B60A5876926}">
      <dsp:nvSpPr>
        <dsp:cNvPr id="0" name=""/>
        <dsp:cNvSpPr/>
      </dsp:nvSpPr>
      <dsp:spPr>
        <a:xfrm>
          <a:off x="0" y="3760280"/>
          <a:ext cx="5124159" cy="15038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0875E6-271E-4630-AF12-000C9F5D2276}">
      <dsp:nvSpPr>
        <dsp:cNvPr id="0" name=""/>
        <dsp:cNvSpPr/>
      </dsp:nvSpPr>
      <dsp:spPr>
        <a:xfrm>
          <a:off x="454916" y="4098648"/>
          <a:ext cx="827120" cy="8271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DFCAC4-6386-4E79-B8D6-11F6F1E163EE}">
      <dsp:nvSpPr>
        <dsp:cNvPr id="0" name=""/>
        <dsp:cNvSpPr/>
      </dsp:nvSpPr>
      <dsp:spPr>
        <a:xfrm>
          <a:off x="1736952" y="3760280"/>
          <a:ext cx="3387206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Důležitý ukazatel výkonnosti webu.</a:t>
          </a:r>
        </a:p>
      </dsp:txBody>
      <dsp:txXfrm>
        <a:off x="1736952" y="3760280"/>
        <a:ext cx="3387206" cy="15038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4A890-934C-4349-9DC7-AFA3D45F608D}">
      <dsp:nvSpPr>
        <dsp:cNvPr id="0" name=""/>
        <dsp:cNvSpPr/>
      </dsp:nvSpPr>
      <dsp:spPr>
        <a:xfrm>
          <a:off x="0" y="642"/>
          <a:ext cx="5124159" cy="15038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84074C-531D-4618-8E8B-545B14C36E3E}">
      <dsp:nvSpPr>
        <dsp:cNvPr id="0" name=""/>
        <dsp:cNvSpPr/>
      </dsp:nvSpPr>
      <dsp:spPr>
        <a:xfrm>
          <a:off x="454916" y="339010"/>
          <a:ext cx="827120" cy="8271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E2E79-1F2A-473C-9BB8-D836007674B4}">
      <dsp:nvSpPr>
        <dsp:cNvPr id="0" name=""/>
        <dsp:cNvSpPr/>
      </dsp:nvSpPr>
      <dsp:spPr>
        <a:xfrm>
          <a:off x="1736952" y="642"/>
          <a:ext cx="3387206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Rozbalovací filtr pro výběr marketingového kanálu.</a:t>
          </a:r>
        </a:p>
      </dsp:txBody>
      <dsp:txXfrm>
        <a:off x="1736952" y="642"/>
        <a:ext cx="3387206" cy="1503855"/>
      </dsp:txXfrm>
    </dsp:sp>
    <dsp:sp modelId="{CD9EEFDE-68DA-4020-A96D-F62A58217959}">
      <dsp:nvSpPr>
        <dsp:cNvPr id="0" name=""/>
        <dsp:cNvSpPr/>
      </dsp:nvSpPr>
      <dsp:spPr>
        <a:xfrm>
          <a:off x="0" y="1880461"/>
          <a:ext cx="5124159" cy="15038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8FE36A-A3D5-48ED-91EC-10366F6B2BD0}">
      <dsp:nvSpPr>
        <dsp:cNvPr id="0" name=""/>
        <dsp:cNvSpPr/>
      </dsp:nvSpPr>
      <dsp:spPr>
        <a:xfrm>
          <a:off x="454916" y="2218829"/>
          <a:ext cx="827120" cy="8271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A464B-7BD0-4DE6-8B81-A3E96606C57B}">
      <dsp:nvSpPr>
        <dsp:cNvPr id="0" name=""/>
        <dsp:cNvSpPr/>
      </dsp:nvSpPr>
      <dsp:spPr>
        <a:xfrm>
          <a:off x="1736952" y="1880461"/>
          <a:ext cx="3387206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Uživatel si zvolí např. pouze Organic nebo Paid Search.</a:t>
          </a:r>
        </a:p>
      </dsp:txBody>
      <dsp:txXfrm>
        <a:off x="1736952" y="1880461"/>
        <a:ext cx="3387206" cy="1503855"/>
      </dsp:txXfrm>
    </dsp:sp>
    <dsp:sp modelId="{CB07AD43-1753-4511-BF75-EA719DA4A7A3}">
      <dsp:nvSpPr>
        <dsp:cNvPr id="0" name=""/>
        <dsp:cNvSpPr/>
      </dsp:nvSpPr>
      <dsp:spPr>
        <a:xfrm>
          <a:off x="0" y="3760280"/>
          <a:ext cx="5124159" cy="15038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6D9A7-E739-46B8-B3EF-5C867BEE8B9A}">
      <dsp:nvSpPr>
        <dsp:cNvPr id="0" name=""/>
        <dsp:cNvSpPr/>
      </dsp:nvSpPr>
      <dsp:spPr>
        <a:xfrm>
          <a:off x="454916" y="4098648"/>
          <a:ext cx="827120" cy="8271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A36ED1-CEF2-4E83-AB98-3D6A78EF2C49}">
      <dsp:nvSpPr>
        <dsp:cNvPr id="0" name=""/>
        <dsp:cNvSpPr/>
      </dsp:nvSpPr>
      <dsp:spPr>
        <a:xfrm>
          <a:off x="1736952" y="3760280"/>
          <a:ext cx="3387206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Zvyšuje flexibilitu jednoho reportu bez duplikace.</a:t>
          </a:r>
        </a:p>
      </dsp:txBody>
      <dsp:txXfrm>
        <a:off x="1736952" y="3760280"/>
        <a:ext cx="3387206" cy="1503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3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40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3090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47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1648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28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68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6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61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24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82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88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67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2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93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53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0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96802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6F1E992-B14A-4FD5-8E41-E19C83492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id="{69C544B6-3EB8-40C0-BBA0-D6825A339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id="{008ED5F3-C2B0-4C4B-864A-381723C87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29">
              <a:extLst>
                <a:ext uri="{FF2B5EF4-FFF2-40B4-BE49-F238E27FC236}">
                  <a16:creationId xmlns:a16="http://schemas.microsoft.com/office/drawing/2014/main" id="{23CC4B0B-BFBC-4B5D-87E1-9E6415263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C346C5BB-C560-432B-B712-CC4188B6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31">
              <a:extLst>
                <a:ext uri="{FF2B5EF4-FFF2-40B4-BE49-F238E27FC236}">
                  <a16:creationId xmlns:a16="http://schemas.microsoft.com/office/drawing/2014/main" id="{A5D527C1-B6DA-42CF-8499-7561AF3C1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32">
              <a:extLst>
                <a:ext uri="{FF2B5EF4-FFF2-40B4-BE49-F238E27FC236}">
                  <a16:creationId xmlns:a16="http://schemas.microsoft.com/office/drawing/2014/main" id="{79811171-A408-48D1-B498-29EEB218D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33">
              <a:extLst>
                <a:ext uri="{FF2B5EF4-FFF2-40B4-BE49-F238E27FC236}">
                  <a16:creationId xmlns:a16="http://schemas.microsoft.com/office/drawing/2014/main" id="{CAB35AA3-C384-40C1-972D-E9CF2ECEB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F1FB2FB4-BDB4-49C0-B229-C44C3A652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911B13BF-C299-4EDA-AC49-B43C6E01B0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46744126-7C1B-4B5B-BBB2-8F25CE557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5DCDFB75-55EC-4221-A026-2DF2C8ACB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38">
              <a:extLst>
                <a:ext uri="{FF2B5EF4-FFF2-40B4-BE49-F238E27FC236}">
                  <a16:creationId xmlns:a16="http://schemas.microsoft.com/office/drawing/2014/main" id="{F9DB045F-5C45-45BF-AFCB-2EA8DE144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4" name="Freeform 11">
            <a:extLst>
              <a:ext uri="{FF2B5EF4-FFF2-40B4-BE49-F238E27FC236}">
                <a16:creationId xmlns:a16="http://schemas.microsoft.com/office/drawing/2014/main" id="{1E86F813-D67B-409D-AA77-FA8878C2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F0BB6E0-44F4-4938-8070-5992040BD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E121185-841E-C8A7-FE84-9EEF0ACF8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4226" y="804335"/>
            <a:ext cx="4326523" cy="5249332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Looker studio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87A4D84-02C9-D923-0013-8A5EBFC89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526" y="804334"/>
            <a:ext cx="2511052" cy="5249332"/>
          </a:xfrm>
        </p:spPr>
        <p:txBody>
          <a:bodyPr anchor="ctr">
            <a:normAutofit/>
          </a:bodyPr>
          <a:lstStyle/>
          <a:p>
            <a:pPr algn="r"/>
            <a:r>
              <a:rPr lang="cs-CZ">
                <a:solidFill>
                  <a:schemeClr val="tx1"/>
                </a:solidFill>
              </a:rPr>
              <a:t>Vizualizace dat pro podnikatele, marketéry a analytiky</a:t>
            </a:r>
          </a:p>
        </p:txBody>
      </p:sp>
    </p:spTree>
    <p:extLst>
      <p:ext uri="{BB962C8B-B14F-4D97-AF65-F5344CB8AC3E}">
        <p14:creationId xmlns:p14="http://schemas.microsoft.com/office/powerpoint/2010/main" val="971802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3C2D7E-3F2E-404E-9B30-CB12DC97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F7FD00-BF97-4325-B7C2-E451F2084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30669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543" y="624110"/>
            <a:ext cx="7037556" cy="1280890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Připojení datového zdroje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79B5294-DA4E-4926-B14A-DD6E07A12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544" y="2623930"/>
            <a:ext cx="7037556" cy="3287292"/>
          </a:xfrm>
        </p:spPr>
        <p:txBody>
          <a:bodyPr>
            <a:normAutofit/>
          </a:bodyPr>
          <a:lstStyle/>
          <a:p>
            <a:r>
              <a:t>Podpora více než 800 konektorů – GA4, Sheets, BigQuery, atd.</a:t>
            </a:r>
          </a:p>
          <a:p>
            <a:r>
              <a:t>Výběr GA4 property – automatické načtení polí.</a:t>
            </a:r>
          </a:p>
          <a:p>
            <a:r>
              <a:t>Okamžité vytvoření první vizualizace (např. tabulka).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27110" y="228600"/>
            <a:ext cx="2138628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507832" y="-786"/>
            <a:ext cx="176750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2322" y="624110"/>
            <a:ext cx="3766137" cy="1280890"/>
          </a:xfrm>
        </p:spPr>
        <p:txBody>
          <a:bodyPr>
            <a:normAutofit/>
          </a:bodyPr>
          <a:lstStyle/>
          <a:p>
            <a:r>
              <a:t>Přidání tabulky do reportu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4278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3484278" y="714375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pic>
        <p:nvPicPr>
          <p:cNvPr id="5" name="Picture 4" descr="Periodická tabulka prvků">
            <a:extLst>
              <a:ext uri="{FF2B5EF4-FFF2-40B4-BE49-F238E27FC236}">
                <a16:creationId xmlns:a16="http://schemas.microsoft.com/office/drawing/2014/main" id="{F57C0B5D-6F60-6CA2-FA2E-D336805D9A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105" r="31925"/>
          <a:stretch/>
        </p:blipFill>
        <p:spPr>
          <a:xfrm>
            <a:off x="-1166" y="1731"/>
            <a:ext cx="3503318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643" y="2133600"/>
            <a:ext cx="3799814" cy="3777622"/>
          </a:xfrm>
        </p:spPr>
        <p:txBody>
          <a:bodyPr>
            <a:normAutofit/>
          </a:bodyPr>
          <a:lstStyle/>
          <a:p>
            <a:r>
              <a:t>Volba dimenze (např. Země) a metriky (Uživatelé).</a:t>
            </a:r>
          </a:p>
          <a:p>
            <a:r>
              <a:t>Tabulka se ihned aktualizuje podle výběru.</a:t>
            </a:r>
          </a:p>
          <a:p>
            <a:r>
              <a:t>Vhodné pro základní přehledy a srovnání.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796" y="624110"/>
            <a:ext cx="6098663" cy="1280890"/>
          </a:xfrm>
        </p:spPr>
        <p:txBody>
          <a:bodyPr>
            <a:normAutofit/>
          </a:bodyPr>
          <a:lstStyle/>
          <a:p>
            <a:r>
              <a:t>Přidání metriky – Skóre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386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411452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796" y="2133600"/>
            <a:ext cx="6098663" cy="3777622"/>
          </a:xfrm>
        </p:spPr>
        <p:txBody>
          <a:bodyPr>
            <a:normAutofit/>
          </a:bodyPr>
          <a:lstStyle/>
          <a:p>
            <a:r>
              <a:t>Skóre karta s jednou hodnotou (např. Návštěvy).</a:t>
            </a:r>
          </a:p>
          <a:p>
            <a:r>
              <a:t>Slouží k rychlému zvýraznění klíčových údajů.</a:t>
            </a:r>
          </a:p>
          <a:p>
            <a:r>
              <a:t>Vhodné pro úvodní část reportu – přehled na první pohled.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796" y="624110"/>
            <a:ext cx="6098663" cy="1280890"/>
          </a:xfrm>
        </p:spPr>
        <p:txBody>
          <a:bodyPr>
            <a:normAutofit/>
          </a:bodyPr>
          <a:lstStyle/>
          <a:p>
            <a:r>
              <a:t>Přidání grafu – Sloupcový graf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386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411452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796" y="2133600"/>
            <a:ext cx="6098663" cy="3777622"/>
          </a:xfrm>
        </p:spPr>
        <p:txBody>
          <a:bodyPr>
            <a:normAutofit/>
          </a:bodyPr>
          <a:lstStyle/>
          <a:p>
            <a:r>
              <a:t>Dimenze: Kanál (např. SEO, PPC, Direct).</a:t>
            </a:r>
          </a:p>
          <a:p>
            <a:r>
              <a:t>Metrika: Konverze – měří efektivitu kanálů.</a:t>
            </a:r>
          </a:p>
          <a:p>
            <a:r>
              <a:t>Sloupcový graf pomáhá rychle srovnat výsledky.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27110" y="228600"/>
            <a:ext cx="2138628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507832" y="-786"/>
            <a:ext cx="176750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2322" y="624110"/>
            <a:ext cx="3766137" cy="1280890"/>
          </a:xfrm>
        </p:spPr>
        <p:txBody>
          <a:bodyPr>
            <a:normAutofit/>
          </a:bodyPr>
          <a:lstStyle/>
          <a:p>
            <a:r>
              <a:t>Přehled – První verze reportu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4278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3484278" y="714375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pic>
        <p:nvPicPr>
          <p:cNvPr id="5" name="Picture 4" descr="Finanční grafy na tmavé obrazovce">
            <a:extLst>
              <a:ext uri="{FF2B5EF4-FFF2-40B4-BE49-F238E27FC236}">
                <a16:creationId xmlns:a16="http://schemas.microsoft.com/office/drawing/2014/main" id="{B2D4E3AC-B0D1-AA1A-D891-292C19C145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132" r="36941"/>
          <a:stretch/>
        </p:blipFill>
        <p:spPr>
          <a:xfrm>
            <a:off x="-1166" y="1731"/>
            <a:ext cx="3503318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643" y="2133600"/>
            <a:ext cx="3799814" cy="3777622"/>
          </a:xfrm>
        </p:spPr>
        <p:txBody>
          <a:bodyPr>
            <a:normAutofit/>
          </a:bodyPr>
          <a:lstStyle/>
          <a:p>
            <a:r>
              <a:t>Skóre metrika, tabulka podle zemí, graf podle kanálů.</a:t>
            </a:r>
          </a:p>
          <a:p>
            <a:r>
              <a:t>Základní přehled výkonnosti webu připraven.</a:t>
            </a:r>
          </a:p>
          <a:p>
            <a:r>
              <a:t>Lze dále rozšířit o filtry, výpočty a více stránek.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E42047-F7E7-4687-BBE0-D4BDC8E77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6F839A-C8D9-4FBC-8EFD-9E56D12F4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80072" y="228600"/>
            <a:ext cx="2138628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1F0D09B-BA85-41B1-A8DE-73728B72E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B2D0F0C-3A27-4FC3-A6A3-D2095D9B2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A1C69EF-E6E6-4BDD-B62F-637FC9F3C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5B4F36E-07F6-4E6F-A9D9-A7F6D9585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D9136C7-12F1-4F21-A438-ED7668DDF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718EF12-B769-45D9-9B6E-7AEAA3108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4EAD53-3968-459E-B27C-09126A0FE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7658BFE-59E2-4A2D-9E8A-18F81C350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FEC8A9E-385D-4407-9671-E30238022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FC82234-632C-4B76-A8FF-2C9C0DCA6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62A4DB3-C195-4230-953D-307E4100F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4D310CF-9541-4CD7-855B-E2E1EF343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0EDA856-A216-4EEC-9AB6-A59FFC703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60794" y="-786"/>
            <a:ext cx="176750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36F815B8-AFA8-45E9-A3D1-977F2D192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D8FF653-8B3F-4B96-904D-1A4482EAEE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4DD2E775-AB45-4AF1-B5B7-54948CFB9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7BDE7E7B-E3AA-4A24-8F9D-CE77C96CA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D129CAA9-35E5-48CE-88AE-9806695CB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A73989FF-4EFF-4181-81A4-72EF2E67D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8C2C17BD-8FA0-4F42-B2CD-5E5A9F542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EEE99CF3-AD71-46FB-8E7D-67825F781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D0F9D5ED-7591-4E88-9FDA-4C1DC47E9D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88FA7C13-D80D-4514-B9DB-87AE076AC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202C78DF-D842-450B-A87D-E035719E4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A4789F83-2423-47F8-8958-48E477BAE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4640" y="624110"/>
            <a:ext cx="5133819" cy="1280890"/>
          </a:xfrm>
        </p:spPr>
        <p:txBody>
          <a:bodyPr>
            <a:normAutofit/>
          </a:bodyPr>
          <a:lstStyle/>
          <a:p>
            <a:r>
              <a:t>Úprava vzhledu – Barvy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C509E7A-337A-4664-BEC2-03F9BCA0A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3724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D9AB99AB-E300-4B19-97C3-9A12EA3C7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2037240" y="714375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pic>
        <p:nvPicPr>
          <p:cNvPr id="5" name="Picture 4" descr="Jiná barevná křída">
            <a:extLst>
              <a:ext uri="{FF2B5EF4-FFF2-40B4-BE49-F238E27FC236}">
                <a16:creationId xmlns:a16="http://schemas.microsoft.com/office/drawing/2014/main" id="{9B5A7D94-9DD2-B963-6373-67C78BACCE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870" r="50443" b="-1"/>
          <a:stretch/>
        </p:blipFill>
        <p:spPr>
          <a:xfrm>
            <a:off x="20" y="1730"/>
            <a:ext cx="2040388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00" y="2133600"/>
            <a:ext cx="5135958" cy="3777622"/>
          </a:xfrm>
        </p:spPr>
        <p:txBody>
          <a:bodyPr>
            <a:normAutofit/>
          </a:bodyPr>
          <a:lstStyle/>
          <a:p>
            <a:r>
              <a:t>Barevné sladění grafů – podle firemních barev nebo kontrastu.</a:t>
            </a:r>
          </a:p>
          <a:p>
            <a:r>
              <a:t>Barvy indikují trend (zelená = růst, červená = pokles).</a:t>
            </a:r>
          </a:p>
          <a:p>
            <a:r>
              <a:t>Zvyšují čitelnost a estetický dojem.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E42047-F7E7-4687-BBE0-D4BDC8E77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6F839A-C8D9-4FBC-8EFD-9E56D12F4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80072" y="228600"/>
            <a:ext cx="2138628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1F0D09B-BA85-41B1-A8DE-73728B72E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B2D0F0C-3A27-4FC3-A6A3-D2095D9B2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A1C69EF-E6E6-4BDD-B62F-637FC9F3C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5B4F36E-07F6-4E6F-A9D9-A7F6D9585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D9136C7-12F1-4F21-A438-ED7668DDF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718EF12-B769-45D9-9B6E-7AEAA3108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4EAD53-3968-459E-B27C-09126A0FE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7658BFE-59E2-4A2D-9E8A-18F81C350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FEC8A9E-385D-4407-9671-E30238022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FC82234-632C-4B76-A8FF-2C9C0DCA6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62A4DB3-C195-4230-953D-307E4100F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4D310CF-9541-4CD7-855B-E2E1EF343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0EDA856-A216-4EEC-9AB6-A59FFC703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60794" y="-786"/>
            <a:ext cx="176750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36F815B8-AFA8-45E9-A3D1-977F2D192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D8FF653-8B3F-4B96-904D-1A4482EAEE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4DD2E775-AB45-4AF1-B5B7-54948CFB9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7BDE7E7B-E3AA-4A24-8F9D-CE77C96CA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D129CAA9-35E5-48CE-88AE-9806695CB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A73989FF-4EFF-4181-81A4-72EF2E67D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8C2C17BD-8FA0-4F42-B2CD-5E5A9F542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EEE99CF3-AD71-46FB-8E7D-67825F781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D0F9D5ED-7591-4E88-9FDA-4C1DC47E9D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88FA7C13-D80D-4514-B9DB-87AE076AC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202C78DF-D842-450B-A87D-E035719E4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A4789F83-2423-47F8-8958-48E477BAE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4640" y="624110"/>
            <a:ext cx="5133819" cy="1280890"/>
          </a:xfrm>
        </p:spPr>
        <p:txBody>
          <a:bodyPr>
            <a:normAutofit/>
          </a:bodyPr>
          <a:lstStyle/>
          <a:p>
            <a:r>
              <a:t>Úprava vzhledu – Texty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C509E7A-337A-4664-BEC2-03F9BCA0A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3724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D9AB99AB-E300-4B19-97C3-9A12EA3C7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2037240" y="714375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pic>
        <p:nvPicPr>
          <p:cNvPr id="5" name="Picture 4" descr="Počítačový skript na obrazovce">
            <a:extLst>
              <a:ext uri="{FF2B5EF4-FFF2-40B4-BE49-F238E27FC236}">
                <a16:creationId xmlns:a16="http://schemas.microsoft.com/office/drawing/2014/main" id="{E08D454D-AEE6-9F7D-7F8C-C3A749383D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184" r="59956" b="-2"/>
          <a:stretch/>
        </p:blipFill>
        <p:spPr>
          <a:xfrm>
            <a:off x="20" y="1730"/>
            <a:ext cx="2040388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00" y="2133600"/>
            <a:ext cx="5135958" cy="3777622"/>
          </a:xfrm>
        </p:spPr>
        <p:txBody>
          <a:bodyPr>
            <a:normAutofit/>
          </a:bodyPr>
          <a:lstStyle/>
          <a:p>
            <a:r>
              <a:t>Nadpisy, popisky, vysvětlivky – lepší orientace.</a:t>
            </a:r>
          </a:p>
          <a:p>
            <a:r>
              <a:t>Možnost měnit font, velikost, barvu, zarovnání.</a:t>
            </a:r>
          </a:p>
          <a:p>
            <a:r>
              <a:t>Jasné názvy a tučný text zvýrazňují důležité části.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514" y="942108"/>
            <a:ext cx="2442412" cy="4969113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chemeClr val="tx2">
                    <a:lumMod val="75000"/>
                  </a:schemeClr>
                </a:solidFill>
              </a:rPr>
              <a:t>Úprava vzhledu – Pozadí a zarovnání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6796" y="942108"/>
            <a:ext cx="4841662" cy="4969114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chemeClr val="tx2">
                    <a:lumMod val="75000"/>
                  </a:schemeClr>
                </a:solidFill>
              </a:rPr>
              <a:t>Možnost změnit barvu pozadí stránky.</a:t>
            </a:r>
          </a:p>
          <a:p>
            <a:r>
              <a:rPr lang="cs-CZ">
                <a:solidFill>
                  <a:schemeClr val="tx2">
                    <a:lumMod val="75000"/>
                  </a:schemeClr>
                </a:solidFill>
              </a:rPr>
              <a:t>Zarovnání prvků do mřížky pomocí vodítek.</a:t>
            </a:r>
          </a:p>
          <a:p>
            <a:r>
              <a:rPr lang="cs-CZ">
                <a:solidFill>
                  <a:schemeClr val="tx2">
                    <a:lumMod val="75000"/>
                  </a:schemeClr>
                </a:solidFill>
              </a:rPr>
              <a:t>Vizuální čistota zlepšuje srozumitelnost dat.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919" y="3101093"/>
            <a:ext cx="1840539" cy="3029344"/>
          </a:xfrm>
        </p:spPr>
        <p:txBody>
          <a:bodyPr>
            <a:normAutofit/>
          </a:bodyPr>
          <a:lstStyle/>
          <a:p>
            <a:r>
              <a:rPr lang="cs-CZ" sz="2400">
                <a:solidFill>
                  <a:schemeClr val="bg1"/>
                </a:solidFill>
              </a:rPr>
              <a:t>Výpočetní pole – Konverzní poměr</a:t>
            </a: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ED47DFD-63DC-B8F1-61F9-979C5DA1B0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0051774"/>
              </p:ext>
            </p:extLst>
          </p:nvPr>
        </p:nvGraphicFramePr>
        <p:xfrm>
          <a:off x="3534858" y="641551"/>
          <a:ext cx="5124159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919" y="3101093"/>
            <a:ext cx="1840539" cy="3029344"/>
          </a:xfrm>
        </p:spPr>
        <p:txBody>
          <a:bodyPr>
            <a:normAutofit/>
          </a:bodyPr>
          <a:lstStyle/>
          <a:p>
            <a:r>
              <a:rPr lang="cs-CZ" sz="2800">
                <a:solidFill>
                  <a:schemeClr val="bg1"/>
                </a:solidFill>
              </a:rPr>
              <a:t>Přidání filtrování – Datum</a:t>
            </a: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9933" y="589722"/>
            <a:ext cx="5098525" cy="5321500"/>
          </a:xfrm>
        </p:spPr>
        <p:txBody>
          <a:bodyPr anchor="ctr">
            <a:normAutofit/>
          </a:bodyPr>
          <a:lstStyle/>
          <a:p>
            <a:r>
              <a:t>Rozsah dat umožňuje uživatelské zobrazení např. měsíce, týdne.</a:t>
            </a:r>
          </a:p>
          <a:p>
            <a:r>
              <a:t>Automatická změna všech vizualizací podle zvoleného období.</a:t>
            </a:r>
          </a:p>
          <a:p>
            <a:r>
              <a:t>Pomáhá porovnávat výkon v čase.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75CD74B-9CE8-4F20-A3E4-A22A7F036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172" y="624110"/>
            <a:ext cx="7284749" cy="1280890"/>
          </a:xfrm>
        </p:spPr>
        <p:txBody>
          <a:bodyPr>
            <a:normAutofit/>
          </a:bodyPr>
          <a:lstStyle/>
          <a:p>
            <a:r>
              <a:rPr lang="cs-CZ"/>
              <a:t>Úvod do Looker Studia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C44665-BECF-4482-A00C-E4BE2A87D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20398C1D-D011-4BA8-AC81-E829677B8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EA74F4E3-9F58-4E01-87BB-9C507182EF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688715"/>
              </p:ext>
            </p:extLst>
          </p:nvPr>
        </p:nvGraphicFramePr>
        <p:xfrm>
          <a:off x="1346172" y="2222983"/>
          <a:ext cx="6740553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919" y="3101093"/>
            <a:ext cx="1840539" cy="3029344"/>
          </a:xfrm>
        </p:spPr>
        <p:txBody>
          <a:bodyPr>
            <a:normAutofit/>
          </a:bodyPr>
          <a:lstStyle/>
          <a:p>
            <a:r>
              <a:rPr lang="cs-CZ" sz="2800">
                <a:solidFill>
                  <a:schemeClr val="bg1"/>
                </a:solidFill>
              </a:rPr>
              <a:t>Přidání filtrování – Kanály</a:t>
            </a: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D725413-341F-E271-89FE-0E1CD59007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449361"/>
              </p:ext>
            </p:extLst>
          </p:nvPr>
        </p:nvGraphicFramePr>
        <p:xfrm>
          <a:off x="3534858" y="641551"/>
          <a:ext cx="5124159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796" y="624110"/>
            <a:ext cx="6098663" cy="1280890"/>
          </a:xfrm>
        </p:spPr>
        <p:txBody>
          <a:bodyPr>
            <a:normAutofit/>
          </a:bodyPr>
          <a:lstStyle/>
          <a:p>
            <a:r>
              <a:t>Testování interaktivity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386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411452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796" y="2133600"/>
            <a:ext cx="6098663" cy="3777622"/>
          </a:xfrm>
        </p:spPr>
        <p:txBody>
          <a:bodyPr>
            <a:normAutofit/>
          </a:bodyPr>
          <a:lstStyle/>
          <a:p>
            <a:r>
              <a:t>Zkuste změnit kanál, časové období – sledujte aktualizaci čísel.</a:t>
            </a:r>
          </a:p>
          <a:p>
            <a:r>
              <a:t>Reakce je okamžitá – výborné pro prezentace i vlastní analýzu.</a:t>
            </a:r>
          </a:p>
          <a:p>
            <a:r>
              <a:t>Jeden report poslouží více účelům.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3C2D7E-3F2E-404E-9B30-CB12DC97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F7FD00-BF97-4325-B7C2-E451F2084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30669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543" y="624110"/>
            <a:ext cx="7037556" cy="1280890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Sdílení reportu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79B5294-DA4E-4926-B14A-DD6E07A12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544" y="2623930"/>
            <a:ext cx="7037556" cy="3287292"/>
          </a:xfrm>
        </p:spPr>
        <p:txBody>
          <a:bodyPr>
            <a:normAutofit/>
          </a:bodyPr>
          <a:lstStyle/>
          <a:p>
            <a:r>
              <a:t>Sdílení e-mailem – kontrola přístupu a oprávnění.</a:t>
            </a:r>
          </a:p>
          <a:p>
            <a:r>
              <a:t>Možnost zvolit: prohlížení nebo úpravy.</a:t>
            </a:r>
          </a:p>
          <a:p>
            <a:r>
              <a:t>Snadná spolupráce podobně jako v Google Dokumentech.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3C2D7E-3F2E-404E-9B30-CB12DC97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F7FD00-BF97-4325-B7C2-E451F2084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30669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543" y="624110"/>
            <a:ext cx="7037556" cy="1280890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Export a publikování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79B5294-DA4E-4926-B14A-DD6E07A12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544" y="2623930"/>
            <a:ext cx="7037556" cy="3287292"/>
          </a:xfrm>
        </p:spPr>
        <p:txBody>
          <a:bodyPr>
            <a:normAutofit/>
          </a:bodyPr>
          <a:lstStyle/>
          <a:p>
            <a:r>
              <a:t>Export do PDF – pro tisk, archivaci, e-mail.</a:t>
            </a:r>
          </a:p>
          <a:p>
            <a:r>
              <a:t>Vložení do webu pomocí iframe kódu.</a:t>
            </a:r>
          </a:p>
          <a:p>
            <a:r>
              <a:t>Pozor na bezpečnost dat při veřejném sdílení.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3C2D7E-3F2E-404E-9B30-CB12DC97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F7FD00-BF97-4325-B7C2-E451F2084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30669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543" y="624110"/>
            <a:ext cx="7037556" cy="1280890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Praktické rady – Struktura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79B5294-DA4E-4926-B14A-DD6E07A12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544" y="2623930"/>
            <a:ext cx="7037556" cy="3287292"/>
          </a:xfrm>
        </p:spPr>
        <p:txBody>
          <a:bodyPr>
            <a:normAutofit/>
          </a:bodyPr>
          <a:lstStyle/>
          <a:p>
            <a:r>
              <a:t>Využijte více stránek – přehlednost pro různé publikum.</a:t>
            </a:r>
          </a:p>
          <a:p>
            <a:r>
              <a:t>Navigace a logická sekvence usnadní čtení.</a:t>
            </a:r>
          </a:p>
          <a:p>
            <a:r>
              <a:t>Stránky lze tematicky rozdělit – např. přehled, prodeje, kanály.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3C2D7E-3F2E-404E-9B30-CB12DC97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F7FD00-BF97-4325-B7C2-E451F2084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30669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543" y="624110"/>
            <a:ext cx="7037556" cy="1280890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Praktické rady – Metriky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79B5294-DA4E-4926-B14A-DD6E07A12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544" y="2623930"/>
            <a:ext cx="7037556" cy="3287292"/>
          </a:xfrm>
        </p:spPr>
        <p:txBody>
          <a:bodyPr>
            <a:normAutofit/>
          </a:bodyPr>
          <a:lstStyle/>
          <a:p>
            <a:r>
              <a:t>Zaměřte se na to podstatné – např. konverze, tržby, CTR.</a:t>
            </a:r>
          </a:p>
          <a:p>
            <a:r>
              <a:t>Každé publikum potřebuje jinou úroveň detailu.</a:t>
            </a:r>
          </a:p>
          <a:p>
            <a:r>
              <a:t>Menší počet dobře vybraných metrik je často účinnější.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3C2D7E-3F2E-404E-9B30-CB12DC97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F7FD00-BF97-4325-B7C2-E451F2084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30669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543" y="624110"/>
            <a:ext cx="7037556" cy="1280890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Praktické rady – Design a efektivita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79B5294-DA4E-4926-B14A-DD6E07A12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544" y="2623930"/>
            <a:ext cx="7037556" cy="3287292"/>
          </a:xfrm>
        </p:spPr>
        <p:txBody>
          <a:bodyPr>
            <a:normAutofit/>
          </a:bodyPr>
          <a:lstStyle/>
          <a:p>
            <a:r>
              <a:t>Jednotný styl – barvy, fonty, rozvržení.</a:t>
            </a:r>
          </a:p>
          <a:p>
            <a:r>
              <a:t>Duplikujte reporty pro jiné klienty či období.</a:t>
            </a:r>
          </a:p>
          <a:p>
            <a:r>
              <a:t>Využijte automatické aktualizace – šetří čas.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96802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92" y="1093380"/>
            <a:ext cx="2301136" cy="4671240"/>
          </a:xfrm>
        </p:spPr>
        <p:txBody>
          <a:bodyPr anchor="ctr">
            <a:normAutofit/>
          </a:bodyPr>
          <a:lstStyle/>
          <a:p>
            <a:pPr algn="r"/>
            <a:r>
              <a:t>Shrnutí a výzva k akci</a:t>
            </a:r>
            <a:endParaRPr lang="cs-CZ"/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4131" y="1093380"/>
            <a:ext cx="4664328" cy="4679250"/>
          </a:xfrm>
        </p:spPr>
        <p:txBody>
          <a:bodyPr anchor="ctr">
            <a:normAutofit/>
          </a:bodyPr>
          <a:lstStyle/>
          <a:p>
            <a:r>
              <a:t>Looker Studio zjednodušuje práci s daty – méně ruční práce.</a:t>
            </a:r>
          </a:p>
          <a:p>
            <a:r>
              <a:t>Pomáhá komunikovat výsledky – datový storytelling.</a:t>
            </a:r>
          </a:p>
          <a:p>
            <a:r>
              <a:t>Flexibilní nástroj – od jednoduchých dashboardů po pokročilé reporty.</a:t>
            </a:r>
          </a:p>
          <a:p>
            <a:r>
              <a:t>Začněte s prvním reportem ještě dnes na lookerstudio.google.com.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Proč používat Looker Studio?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CE31263-FF6E-C7E1-9E53-6490314335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287171"/>
              </p:ext>
            </p:extLst>
          </p:nvPr>
        </p:nvGraphicFramePr>
        <p:xfrm>
          <a:off x="1942415" y="2133600"/>
          <a:ext cx="6591985" cy="377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27110" y="228600"/>
            <a:ext cx="2138628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507832" y="-786"/>
            <a:ext cx="176750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2322" y="624110"/>
            <a:ext cx="3766137" cy="1280890"/>
          </a:xfrm>
        </p:spPr>
        <p:txBody>
          <a:bodyPr>
            <a:normAutofit/>
          </a:bodyPr>
          <a:lstStyle/>
          <a:p>
            <a:r>
              <a:t>Co lze v Looker Studiu vytvořit?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4278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3484278" y="714375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pic>
        <p:nvPicPr>
          <p:cNvPr id="5" name="Picture 4" descr="Finanční grafy na tmavé obrazovce">
            <a:extLst>
              <a:ext uri="{FF2B5EF4-FFF2-40B4-BE49-F238E27FC236}">
                <a16:creationId xmlns:a16="http://schemas.microsoft.com/office/drawing/2014/main" id="{44DBCCC9-73FF-9B54-E544-9B8E378A47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132" r="36941"/>
          <a:stretch/>
        </p:blipFill>
        <p:spPr>
          <a:xfrm>
            <a:off x="-1166" y="1731"/>
            <a:ext cx="3503318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643" y="2133600"/>
            <a:ext cx="3799814" cy="3777622"/>
          </a:xfrm>
        </p:spPr>
        <p:txBody>
          <a:bodyPr>
            <a:normAutofit/>
          </a:bodyPr>
          <a:lstStyle/>
          <a:p>
            <a:r>
              <a:t>Interaktivní dashboardy – uživatelé si vybírají období nebo segment.</a:t>
            </a:r>
          </a:p>
          <a:p>
            <a:r>
              <a:t>Grafy a tabulky – trendy, přehledy, srovnání.</a:t>
            </a:r>
          </a:p>
          <a:p>
            <a:r>
              <a:t>Měřené konverze – srovnání výkonu kanálů.</a:t>
            </a:r>
          </a:p>
          <a:p>
            <a:r>
              <a:t>Přehledná prezentace výsledků – každý pochopí i bez znalostí analytiky.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3C2D7E-3F2E-404E-9B30-CB12DC97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F7FD00-BF97-4325-B7C2-E451F2084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30669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543" y="624110"/>
            <a:ext cx="7037556" cy="1280890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Příklady využití – Webová návštěvnost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79B5294-DA4E-4926-B14A-DD6E07A12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544" y="2623930"/>
            <a:ext cx="7037556" cy="3287292"/>
          </a:xfrm>
        </p:spPr>
        <p:txBody>
          <a:bodyPr>
            <a:normAutofit/>
          </a:bodyPr>
          <a:lstStyle/>
          <a:p>
            <a:r>
              <a:t>Zobrazuje počet návštěv, nových uživatelů, dobu na webu.</a:t>
            </a:r>
          </a:p>
          <a:p>
            <a:r>
              <a:t>Sleduje chování uživatelů – čtenost, odchody, interakce.</a:t>
            </a:r>
          </a:p>
          <a:p>
            <a:r>
              <a:t>Ideální pro obsahové weby a blogy – vyhodnocení výkonu obsahu.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3C2D7E-3F2E-404E-9B30-CB12DC97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F7FD00-BF97-4325-B7C2-E451F2084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30669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543" y="624110"/>
            <a:ext cx="7037556" cy="1280890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Příklady využití – Marketingové kanály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79B5294-DA4E-4926-B14A-DD6E07A12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544" y="2623930"/>
            <a:ext cx="7037556" cy="3287292"/>
          </a:xfrm>
        </p:spPr>
        <p:txBody>
          <a:bodyPr>
            <a:normAutofit/>
          </a:bodyPr>
          <a:lstStyle/>
          <a:p>
            <a:r>
              <a:t>Dashboard pro SEO, PPC, e-mail, sociální sítě.</a:t>
            </a:r>
          </a:p>
          <a:p>
            <a:r>
              <a:t>Porovnává výkon kanálů – návštěvy, konverze, ROI.</a:t>
            </a:r>
          </a:p>
          <a:p>
            <a:r>
              <a:t>Užitečné pro marketingové týmy a agentury – podklady pro rozhodování.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3C2D7E-3F2E-404E-9B30-CB12DC97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F7FD00-BF97-4325-B7C2-E451F2084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30669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543" y="624110"/>
            <a:ext cx="7037556" cy="1280890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Příklady využití – E-commerce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79B5294-DA4E-4926-B14A-DD6E07A12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544" y="2623930"/>
            <a:ext cx="7037556" cy="3287292"/>
          </a:xfrm>
        </p:spPr>
        <p:txBody>
          <a:bodyPr>
            <a:normAutofit/>
          </a:bodyPr>
          <a:lstStyle/>
          <a:p>
            <a:r>
              <a:t>Sleduje tržby, konverzní poměr, nejprodávanější produkty.</a:t>
            </a:r>
          </a:p>
          <a:p>
            <a:r>
              <a:t>Porovnání kampaní z pohledu výnosnosti.</a:t>
            </a:r>
          </a:p>
          <a:p>
            <a:r>
              <a:t>Pro e-shopy a obchodní manažery – okamžitý přehled výkonu.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3C2D7E-3F2E-404E-9B30-CB12DC97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F7FD00-BF97-4325-B7C2-E451F2084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30669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543" y="624110"/>
            <a:ext cx="7037556" cy="1280890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Příklady využití – Vlastní data (Google Sheets)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79B5294-DA4E-4926-B14A-DD6E07A12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544" y="2623930"/>
            <a:ext cx="7037556" cy="3287292"/>
          </a:xfrm>
        </p:spPr>
        <p:txBody>
          <a:bodyPr>
            <a:normAutofit/>
          </a:bodyPr>
          <a:lstStyle/>
          <a:p>
            <a:r>
              <a:t>Možnost napojit tabulky s vlastním obsahem – např. rozpočty, ankety.</a:t>
            </a:r>
          </a:p>
          <a:p>
            <a:r>
              <a:t>Sledování plánu vs. skutečnosti v jednom reportu.</a:t>
            </a:r>
          </a:p>
          <a:p>
            <a:r>
              <a:t>Kombinace více datových zdrojů na jedné stránce.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96802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92" y="1093380"/>
            <a:ext cx="2301136" cy="4671240"/>
          </a:xfrm>
        </p:spPr>
        <p:txBody>
          <a:bodyPr anchor="ctr">
            <a:normAutofit/>
          </a:bodyPr>
          <a:lstStyle/>
          <a:p>
            <a:pPr algn="r"/>
            <a:r>
              <a:t>Přihlášení a založení reportu</a:t>
            </a:r>
            <a:endParaRPr lang="cs-CZ"/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4131" y="1093380"/>
            <a:ext cx="4664328" cy="4679250"/>
          </a:xfrm>
        </p:spPr>
        <p:txBody>
          <a:bodyPr anchor="ctr">
            <a:normAutofit/>
          </a:bodyPr>
          <a:lstStyle/>
          <a:p>
            <a:r>
              <a:t>Přihlášení na lookerstudio.google.com pomocí Google účtu.</a:t>
            </a:r>
          </a:p>
          <a:p>
            <a:r>
              <a:t>Vytvoření nového reportu z prázdné šablony.</a:t>
            </a:r>
          </a:p>
          <a:p>
            <a:r>
              <a:t>Zahájení práce v editoru – připravené plátno pro tvorbu.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Stébla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</TotalTime>
  <Words>890</Words>
  <Application>Microsoft Office PowerPoint</Application>
  <PresentationFormat>Předvádění na obrazovce (4:3)</PresentationFormat>
  <Paragraphs>110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Century Gothic</vt:lpstr>
      <vt:lpstr>Wingdings 3</vt:lpstr>
      <vt:lpstr>Stébla</vt:lpstr>
      <vt:lpstr>Looker studio</vt:lpstr>
      <vt:lpstr>Úvod do Looker Studia</vt:lpstr>
      <vt:lpstr>Proč používat Looker Studio?</vt:lpstr>
      <vt:lpstr>Co lze v Looker Studiu vytvořit?</vt:lpstr>
      <vt:lpstr>Příklady využití – Webová návštěvnost</vt:lpstr>
      <vt:lpstr>Příklady využití – Marketingové kanály</vt:lpstr>
      <vt:lpstr>Příklady využití – E-commerce</vt:lpstr>
      <vt:lpstr>Příklady využití – Vlastní data (Google Sheets)</vt:lpstr>
      <vt:lpstr>Přihlášení a založení reportu</vt:lpstr>
      <vt:lpstr>Připojení datového zdroje</vt:lpstr>
      <vt:lpstr>Přidání tabulky do reportu</vt:lpstr>
      <vt:lpstr>Přidání metriky – Skóre</vt:lpstr>
      <vt:lpstr>Přidání grafu – Sloupcový graf</vt:lpstr>
      <vt:lpstr>Přehled – První verze reportu</vt:lpstr>
      <vt:lpstr>Úprava vzhledu – Barvy</vt:lpstr>
      <vt:lpstr>Úprava vzhledu – Texty</vt:lpstr>
      <vt:lpstr>Úprava vzhledu – Pozadí a zarovnání</vt:lpstr>
      <vt:lpstr>Výpočetní pole – Konverzní poměr</vt:lpstr>
      <vt:lpstr>Přidání filtrování – Datum</vt:lpstr>
      <vt:lpstr>Přidání filtrování – Kanály</vt:lpstr>
      <vt:lpstr>Testování interaktivity</vt:lpstr>
      <vt:lpstr>Sdílení reportu</vt:lpstr>
      <vt:lpstr>Export a publikování</vt:lpstr>
      <vt:lpstr>Praktické rady – Struktura</vt:lpstr>
      <vt:lpstr>Praktické rady – Metriky</vt:lpstr>
      <vt:lpstr>Praktické rady – Design a efektivita</vt:lpstr>
      <vt:lpstr>Shrnutí a výzva k akci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Veronika</dc:creator>
  <cp:keywords/>
  <dc:description>generated using python-pptx</dc:description>
  <cp:lastModifiedBy>Veronika Z</cp:lastModifiedBy>
  <cp:revision>2</cp:revision>
  <dcterms:created xsi:type="dcterms:W3CDTF">2013-01-27T09:14:16Z</dcterms:created>
  <dcterms:modified xsi:type="dcterms:W3CDTF">2025-05-08T21:04:05Z</dcterms:modified>
  <cp:category/>
</cp:coreProperties>
</file>